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5" r:id="rId3"/>
    <p:sldMasterId id="2147483698" r:id="rId4"/>
    <p:sldMasterId id="2147483711" r:id="rId5"/>
  </p:sldMasterIdLst>
  <p:notesMasterIdLst>
    <p:notesMasterId r:id="rId2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8" r:id="rId16"/>
    <p:sldId id="269" r:id="rId17"/>
    <p:sldId id="272" r:id="rId18"/>
    <p:sldId id="273" r:id="rId19"/>
    <p:sldId id="270" r:id="rId20"/>
    <p:sldId id="271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3" autoAdjust="0"/>
    <p:restoredTop sz="94660"/>
  </p:normalViewPr>
  <p:slideViewPr>
    <p:cSldViewPr>
      <p:cViewPr varScale="1">
        <p:scale>
          <a:sx n="87" d="100"/>
          <a:sy n="87" d="100"/>
        </p:scale>
        <p:origin x="-145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DEC595-5A08-4667-A441-6C46A88218EF}" type="doc">
      <dgm:prSet loTypeId="urn:microsoft.com/office/officeart/2005/8/layout/list1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530DE0B-1E1D-4F13-9DCE-584438F55F5C}">
      <dgm:prSet phldrT="[Text]" custT="1"/>
      <dgm:spPr/>
      <dgm:t>
        <a:bodyPr/>
        <a:lstStyle/>
        <a:p>
          <a:r>
            <a:rPr lang="en-US" sz="2000" b="1" dirty="0" smtClean="0"/>
            <a:t>Occurs any time…</a:t>
          </a:r>
          <a:endParaRPr lang="en-US" sz="2000" b="1" dirty="0"/>
        </a:p>
      </dgm:t>
    </dgm:pt>
    <dgm:pt modelId="{CAAEB4D2-3BFA-4CB5-B7CE-F3ADC5E8766C}" type="parTrans" cxnId="{CD99EF18-D866-438E-A1B1-C4EBF6100906}">
      <dgm:prSet/>
      <dgm:spPr/>
      <dgm:t>
        <a:bodyPr/>
        <a:lstStyle/>
        <a:p>
          <a:endParaRPr lang="en-US" b="1"/>
        </a:p>
      </dgm:t>
    </dgm:pt>
    <dgm:pt modelId="{78B496DD-D5B4-4A55-9214-C0E98350C98C}" type="sibTrans" cxnId="{CD99EF18-D866-438E-A1B1-C4EBF6100906}">
      <dgm:prSet/>
      <dgm:spPr/>
      <dgm:t>
        <a:bodyPr/>
        <a:lstStyle/>
        <a:p>
          <a:endParaRPr lang="en-US" b="1"/>
        </a:p>
      </dgm:t>
    </dgm:pt>
    <dgm:pt modelId="{0DB3A42E-9F91-4CD7-BCE5-EE06174E1347}">
      <dgm:prSet/>
      <dgm:spPr/>
      <dgm:t>
        <a:bodyPr/>
        <a:lstStyle/>
        <a:p>
          <a:r>
            <a:rPr lang="en-US" b="1" dirty="0" smtClean="0"/>
            <a:t>Raw data from attacker is sent to an innocent user’s browser</a:t>
          </a:r>
        </a:p>
      </dgm:t>
    </dgm:pt>
    <dgm:pt modelId="{13E9DD67-C08E-4D4C-9965-01C344D78491}" type="parTrans" cxnId="{6DF6DD8B-2B78-4F0F-9FEF-ABED1D665994}">
      <dgm:prSet/>
      <dgm:spPr/>
      <dgm:t>
        <a:bodyPr/>
        <a:lstStyle/>
        <a:p>
          <a:endParaRPr lang="en-US" b="1"/>
        </a:p>
      </dgm:t>
    </dgm:pt>
    <dgm:pt modelId="{0E80264F-F4BF-4708-89BF-21A8206A5E9F}" type="sibTrans" cxnId="{6DF6DD8B-2B78-4F0F-9FEF-ABED1D665994}">
      <dgm:prSet/>
      <dgm:spPr/>
      <dgm:t>
        <a:bodyPr/>
        <a:lstStyle/>
        <a:p>
          <a:endParaRPr lang="en-US" b="1"/>
        </a:p>
      </dgm:t>
    </dgm:pt>
    <dgm:pt modelId="{9210F9A4-2F69-4C42-9BB6-BCB53BC4188E}">
      <dgm:prSet custT="1"/>
      <dgm:spPr/>
      <dgm:t>
        <a:bodyPr/>
        <a:lstStyle/>
        <a:p>
          <a:r>
            <a:rPr lang="en-US" sz="2000" b="1" dirty="0" smtClean="0"/>
            <a:t>Raw data…</a:t>
          </a:r>
        </a:p>
      </dgm:t>
    </dgm:pt>
    <dgm:pt modelId="{D338AACD-8990-4E6C-8802-D8C8DFDC1408}" type="parTrans" cxnId="{B733E9C1-543E-4151-AF5C-8755050EB410}">
      <dgm:prSet/>
      <dgm:spPr/>
      <dgm:t>
        <a:bodyPr/>
        <a:lstStyle/>
        <a:p>
          <a:endParaRPr lang="en-US" b="1"/>
        </a:p>
      </dgm:t>
    </dgm:pt>
    <dgm:pt modelId="{9E21CD4C-DC93-4147-B0C7-16DD0270ACA8}" type="sibTrans" cxnId="{B733E9C1-543E-4151-AF5C-8755050EB410}">
      <dgm:prSet/>
      <dgm:spPr/>
      <dgm:t>
        <a:bodyPr/>
        <a:lstStyle/>
        <a:p>
          <a:endParaRPr lang="en-US" b="1"/>
        </a:p>
      </dgm:t>
    </dgm:pt>
    <dgm:pt modelId="{C19D4F8E-C4AF-41DE-87A7-319225760FEC}">
      <dgm:prSet/>
      <dgm:spPr/>
      <dgm:t>
        <a:bodyPr/>
        <a:lstStyle/>
        <a:p>
          <a:r>
            <a:rPr lang="en-US" b="1" dirty="0" smtClean="0"/>
            <a:t>Stored in database</a:t>
          </a:r>
        </a:p>
      </dgm:t>
    </dgm:pt>
    <dgm:pt modelId="{40CDEE1A-3B30-47D7-A27E-B192A7441DD2}" type="parTrans" cxnId="{96DE389D-2573-4619-B3E1-DA392E4B9DEE}">
      <dgm:prSet/>
      <dgm:spPr/>
      <dgm:t>
        <a:bodyPr/>
        <a:lstStyle/>
        <a:p>
          <a:endParaRPr lang="en-US" b="1"/>
        </a:p>
      </dgm:t>
    </dgm:pt>
    <dgm:pt modelId="{33E87015-91BA-475F-8D29-917FC4DFEFC5}" type="sibTrans" cxnId="{96DE389D-2573-4619-B3E1-DA392E4B9DEE}">
      <dgm:prSet/>
      <dgm:spPr/>
      <dgm:t>
        <a:bodyPr/>
        <a:lstStyle/>
        <a:p>
          <a:endParaRPr lang="en-US" b="1"/>
        </a:p>
      </dgm:t>
    </dgm:pt>
    <dgm:pt modelId="{0892159C-E4FD-4EB4-95D9-01D65131B6CF}">
      <dgm:prSet/>
      <dgm:spPr/>
      <dgm:t>
        <a:bodyPr/>
        <a:lstStyle/>
        <a:p>
          <a:r>
            <a:rPr lang="en-US" b="1" dirty="0" smtClean="0"/>
            <a:t>Reflected from web input (form field, hidden field, URL, etc…)</a:t>
          </a:r>
        </a:p>
      </dgm:t>
    </dgm:pt>
    <dgm:pt modelId="{CE66581E-7EBF-417D-AC5D-B91967EF377C}" type="parTrans" cxnId="{F769DF70-6613-4465-816B-7F6A4D92B73C}">
      <dgm:prSet/>
      <dgm:spPr/>
      <dgm:t>
        <a:bodyPr/>
        <a:lstStyle/>
        <a:p>
          <a:endParaRPr lang="en-US" b="1"/>
        </a:p>
      </dgm:t>
    </dgm:pt>
    <dgm:pt modelId="{D38FD5C9-0CBD-4DE5-9AFB-FCDC1692D898}" type="sibTrans" cxnId="{F769DF70-6613-4465-816B-7F6A4D92B73C}">
      <dgm:prSet/>
      <dgm:spPr/>
      <dgm:t>
        <a:bodyPr/>
        <a:lstStyle/>
        <a:p>
          <a:endParaRPr lang="en-US" b="1"/>
        </a:p>
      </dgm:t>
    </dgm:pt>
    <dgm:pt modelId="{A7C3C21C-F083-42E6-997B-5A2A763A3F7E}">
      <dgm:prSet/>
      <dgm:spPr/>
      <dgm:t>
        <a:bodyPr/>
        <a:lstStyle/>
        <a:p>
          <a:r>
            <a:rPr lang="en-US" b="1" dirty="0" smtClean="0"/>
            <a:t>Sent directly into rich JavaScript client</a:t>
          </a:r>
        </a:p>
      </dgm:t>
    </dgm:pt>
    <dgm:pt modelId="{B10FDD16-4F6D-49D5-9BB8-AB42DEB1D029}" type="parTrans" cxnId="{F9465B6A-5B71-46EB-8185-A865707F44A2}">
      <dgm:prSet/>
      <dgm:spPr/>
      <dgm:t>
        <a:bodyPr/>
        <a:lstStyle/>
        <a:p>
          <a:endParaRPr lang="en-US" b="1"/>
        </a:p>
      </dgm:t>
    </dgm:pt>
    <dgm:pt modelId="{FE5FE4A6-B04E-4256-B254-8EC664322BCD}" type="sibTrans" cxnId="{F9465B6A-5B71-46EB-8185-A865707F44A2}">
      <dgm:prSet/>
      <dgm:spPr/>
      <dgm:t>
        <a:bodyPr/>
        <a:lstStyle/>
        <a:p>
          <a:endParaRPr lang="en-US" b="1"/>
        </a:p>
      </dgm:t>
    </dgm:pt>
    <dgm:pt modelId="{E0B6B1FF-9BE7-498A-A36B-BCC24AEF1F35}">
      <dgm:prSet custT="1"/>
      <dgm:spPr/>
      <dgm:t>
        <a:bodyPr/>
        <a:lstStyle/>
        <a:p>
          <a:r>
            <a:rPr lang="en-US" sz="2000" b="1" dirty="0" smtClean="0"/>
            <a:t>Virtually </a:t>
          </a:r>
          <a:r>
            <a:rPr lang="en-US" sz="2000" b="1" u="sng" dirty="0" smtClean="0"/>
            <a:t>every</a:t>
          </a:r>
          <a:r>
            <a:rPr lang="en-US" sz="2000" b="1" dirty="0" smtClean="0"/>
            <a:t> web application has this problem</a:t>
          </a:r>
        </a:p>
      </dgm:t>
    </dgm:pt>
    <dgm:pt modelId="{6776BA55-C7CC-4D56-B7BE-0BA5EDB6790A}" type="parTrans" cxnId="{FC24ABA5-945F-4887-98AD-EDF0DA82183B}">
      <dgm:prSet/>
      <dgm:spPr/>
      <dgm:t>
        <a:bodyPr/>
        <a:lstStyle/>
        <a:p>
          <a:endParaRPr lang="en-US" b="1"/>
        </a:p>
      </dgm:t>
    </dgm:pt>
    <dgm:pt modelId="{FBEA679A-2997-44C5-B3D1-292B7EAC8DE9}" type="sibTrans" cxnId="{FC24ABA5-945F-4887-98AD-EDF0DA82183B}">
      <dgm:prSet/>
      <dgm:spPr/>
      <dgm:t>
        <a:bodyPr/>
        <a:lstStyle/>
        <a:p>
          <a:endParaRPr lang="en-US" b="1"/>
        </a:p>
      </dgm:t>
    </dgm:pt>
    <dgm:pt modelId="{791DA1BA-009E-4263-8709-C3AD92883E7A}">
      <dgm:prSet/>
      <dgm:spPr/>
      <dgm:t>
        <a:bodyPr/>
        <a:lstStyle/>
        <a:p>
          <a:r>
            <a:rPr lang="en-US" b="1" dirty="0" smtClean="0"/>
            <a:t>Try this in your browser – </a:t>
          </a:r>
          <a:r>
            <a:rPr lang="en-US" b="1" dirty="0" err="1" smtClean="0"/>
            <a:t>javascript:alert</a:t>
          </a:r>
          <a:r>
            <a:rPr lang="en-US" b="1" dirty="0" smtClean="0"/>
            <a:t>(</a:t>
          </a:r>
          <a:r>
            <a:rPr lang="en-US" b="1" dirty="0" err="1" smtClean="0"/>
            <a:t>document.cookie</a:t>
          </a:r>
          <a:r>
            <a:rPr lang="en-US" b="1" dirty="0" smtClean="0"/>
            <a:t>)</a:t>
          </a:r>
        </a:p>
      </dgm:t>
    </dgm:pt>
    <dgm:pt modelId="{A0A91BD7-4B75-49BC-BAA0-75687B53B8E6}" type="parTrans" cxnId="{B93003FA-31DC-4702-9613-DA2EC119FE99}">
      <dgm:prSet/>
      <dgm:spPr/>
      <dgm:t>
        <a:bodyPr/>
        <a:lstStyle/>
        <a:p>
          <a:endParaRPr lang="en-US" b="1"/>
        </a:p>
      </dgm:t>
    </dgm:pt>
    <dgm:pt modelId="{CD35256F-609B-4316-B01C-EF7BD5AEFF5D}" type="sibTrans" cxnId="{B93003FA-31DC-4702-9613-DA2EC119FE99}">
      <dgm:prSet/>
      <dgm:spPr/>
      <dgm:t>
        <a:bodyPr/>
        <a:lstStyle/>
        <a:p>
          <a:endParaRPr lang="en-US" b="1"/>
        </a:p>
      </dgm:t>
    </dgm:pt>
    <dgm:pt modelId="{333C60BB-C1EF-42B5-A3EC-FFB96372904C}">
      <dgm:prSet custT="1"/>
      <dgm:spPr/>
      <dgm:t>
        <a:bodyPr/>
        <a:lstStyle/>
        <a:p>
          <a:r>
            <a:rPr lang="en-US" sz="2000" b="1" dirty="0" smtClean="0"/>
            <a:t>Typical Impact</a:t>
          </a:r>
        </a:p>
      </dgm:t>
    </dgm:pt>
    <dgm:pt modelId="{989B5419-63EC-4A7C-A297-2E08F34EE7E6}" type="parTrans" cxnId="{82244EDF-C207-486F-89D9-056501D66CD9}">
      <dgm:prSet/>
      <dgm:spPr/>
      <dgm:t>
        <a:bodyPr/>
        <a:lstStyle/>
        <a:p>
          <a:endParaRPr lang="en-US" b="1"/>
        </a:p>
      </dgm:t>
    </dgm:pt>
    <dgm:pt modelId="{F05587AE-D217-45F6-8A10-C2CB70FA3676}" type="sibTrans" cxnId="{82244EDF-C207-486F-89D9-056501D66CD9}">
      <dgm:prSet/>
      <dgm:spPr/>
      <dgm:t>
        <a:bodyPr/>
        <a:lstStyle/>
        <a:p>
          <a:endParaRPr lang="en-US" b="1"/>
        </a:p>
      </dgm:t>
    </dgm:pt>
    <dgm:pt modelId="{B1EFC242-6999-4086-BF96-7FA6E28D730C}">
      <dgm:prSet/>
      <dgm:spPr/>
      <dgm:t>
        <a:bodyPr/>
        <a:lstStyle/>
        <a:p>
          <a:r>
            <a:rPr lang="en-US" b="1" dirty="0" smtClean="0"/>
            <a:t>Steal user’s session, steal sensitive data, rewrite web page, redirect user to phishing or malware site</a:t>
          </a:r>
        </a:p>
      </dgm:t>
    </dgm:pt>
    <dgm:pt modelId="{516DEC56-6C1C-44F4-90F7-334EAD861864}" type="parTrans" cxnId="{E29E249D-DAC0-4FA6-805D-EBFB2F46AC8D}">
      <dgm:prSet/>
      <dgm:spPr/>
      <dgm:t>
        <a:bodyPr/>
        <a:lstStyle/>
        <a:p>
          <a:endParaRPr lang="en-US" b="1"/>
        </a:p>
      </dgm:t>
    </dgm:pt>
    <dgm:pt modelId="{8CBE7674-713C-4C47-88D5-578C7F2D4473}" type="sibTrans" cxnId="{E29E249D-DAC0-4FA6-805D-EBFB2F46AC8D}">
      <dgm:prSet/>
      <dgm:spPr/>
      <dgm:t>
        <a:bodyPr/>
        <a:lstStyle/>
        <a:p>
          <a:endParaRPr lang="en-US" b="1"/>
        </a:p>
      </dgm:t>
    </dgm:pt>
    <dgm:pt modelId="{15B9BF52-804C-4196-BFF9-EB01C5AC3AA5}">
      <dgm:prSet/>
      <dgm:spPr/>
      <dgm:t>
        <a:bodyPr/>
        <a:lstStyle/>
        <a:p>
          <a:r>
            <a:rPr lang="en-US" b="1" dirty="0" smtClean="0"/>
            <a:t>Most Severe: Install XSS proxy which allows attacker to observe and direct all user’s behavior on vulnerable site and force user to other sites</a:t>
          </a:r>
        </a:p>
      </dgm:t>
    </dgm:pt>
    <dgm:pt modelId="{3870F3EF-3C02-4E35-9496-0514120D7EAC}" type="parTrans" cxnId="{3186FA7F-ED87-4905-AB01-07EC18F22729}">
      <dgm:prSet/>
      <dgm:spPr/>
      <dgm:t>
        <a:bodyPr/>
        <a:lstStyle/>
        <a:p>
          <a:endParaRPr lang="en-US" b="1"/>
        </a:p>
      </dgm:t>
    </dgm:pt>
    <dgm:pt modelId="{668BB801-BFBE-4247-B93C-18131EE9E76C}" type="sibTrans" cxnId="{3186FA7F-ED87-4905-AB01-07EC18F22729}">
      <dgm:prSet/>
      <dgm:spPr/>
      <dgm:t>
        <a:bodyPr/>
        <a:lstStyle/>
        <a:p>
          <a:endParaRPr lang="en-US" b="1"/>
        </a:p>
      </dgm:t>
    </dgm:pt>
    <dgm:pt modelId="{69F46679-6C84-4D48-9B33-17290744EAD8}" type="pres">
      <dgm:prSet presAssocID="{F0DEC595-5A08-4667-A441-6C46A88218EF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15BD3BB-16CD-43CE-A666-845F408562AF}" type="pres">
      <dgm:prSet presAssocID="{7530DE0B-1E1D-4F13-9DCE-584438F55F5C}" presName="parentLin" presStyleCnt="0"/>
      <dgm:spPr/>
      <dgm:t>
        <a:bodyPr/>
        <a:lstStyle/>
        <a:p>
          <a:endParaRPr lang="en-GB"/>
        </a:p>
      </dgm:t>
    </dgm:pt>
    <dgm:pt modelId="{D6929A61-1753-4BA2-A56E-3FABCE16A103}" type="pres">
      <dgm:prSet presAssocID="{7530DE0B-1E1D-4F13-9DCE-584438F55F5C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07EB8D66-1692-4056-BA66-572ED000C388}" type="pres">
      <dgm:prSet presAssocID="{7530DE0B-1E1D-4F13-9DCE-584438F55F5C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DB35E6-22F2-419F-B7FD-6156CDE62786}" type="pres">
      <dgm:prSet presAssocID="{7530DE0B-1E1D-4F13-9DCE-584438F55F5C}" presName="negativeSpace" presStyleCnt="0"/>
      <dgm:spPr/>
      <dgm:t>
        <a:bodyPr/>
        <a:lstStyle/>
        <a:p>
          <a:endParaRPr lang="en-GB"/>
        </a:p>
      </dgm:t>
    </dgm:pt>
    <dgm:pt modelId="{63C7317F-DCB9-42CB-A6A4-CF1577293B7D}" type="pres">
      <dgm:prSet presAssocID="{7530DE0B-1E1D-4F13-9DCE-584438F55F5C}" presName="childText" presStyleLbl="conF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545B24-80D0-4B10-86D8-1697F74FA5F5}" type="pres">
      <dgm:prSet presAssocID="{78B496DD-D5B4-4A55-9214-C0E98350C98C}" presName="spaceBetweenRectangles" presStyleCnt="0"/>
      <dgm:spPr/>
      <dgm:t>
        <a:bodyPr/>
        <a:lstStyle/>
        <a:p>
          <a:endParaRPr lang="en-GB"/>
        </a:p>
      </dgm:t>
    </dgm:pt>
    <dgm:pt modelId="{0808E30C-F8CA-4392-9E61-D442733CF516}" type="pres">
      <dgm:prSet presAssocID="{9210F9A4-2F69-4C42-9BB6-BCB53BC4188E}" presName="parentLin" presStyleCnt="0"/>
      <dgm:spPr/>
      <dgm:t>
        <a:bodyPr/>
        <a:lstStyle/>
        <a:p>
          <a:endParaRPr lang="en-GB"/>
        </a:p>
      </dgm:t>
    </dgm:pt>
    <dgm:pt modelId="{AC996839-2C17-4F9E-8D8E-AD27D7EA9B46}" type="pres">
      <dgm:prSet presAssocID="{9210F9A4-2F69-4C42-9BB6-BCB53BC4188E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8377DEE6-6E60-44BB-A9C4-E5044C2260C3}" type="pres">
      <dgm:prSet presAssocID="{9210F9A4-2F69-4C42-9BB6-BCB53BC4188E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45ECE5-9EB6-43E9-86A6-85578E075DF2}" type="pres">
      <dgm:prSet presAssocID="{9210F9A4-2F69-4C42-9BB6-BCB53BC4188E}" presName="negativeSpace" presStyleCnt="0"/>
      <dgm:spPr/>
      <dgm:t>
        <a:bodyPr/>
        <a:lstStyle/>
        <a:p>
          <a:endParaRPr lang="en-GB"/>
        </a:p>
      </dgm:t>
    </dgm:pt>
    <dgm:pt modelId="{80EDB88F-6B15-4FE3-9A6A-9D42E2D5A947}" type="pres">
      <dgm:prSet presAssocID="{9210F9A4-2F69-4C42-9BB6-BCB53BC4188E}" presName="childText" presStyleLbl="conF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72C676-823D-4DC8-BF23-2CEEA91035D0}" type="pres">
      <dgm:prSet presAssocID="{9E21CD4C-DC93-4147-B0C7-16DD0270ACA8}" presName="spaceBetweenRectangles" presStyleCnt="0"/>
      <dgm:spPr/>
      <dgm:t>
        <a:bodyPr/>
        <a:lstStyle/>
        <a:p>
          <a:endParaRPr lang="en-GB"/>
        </a:p>
      </dgm:t>
    </dgm:pt>
    <dgm:pt modelId="{3AAF4A4E-C95C-4CA7-BB24-B60C50F9E436}" type="pres">
      <dgm:prSet presAssocID="{E0B6B1FF-9BE7-498A-A36B-BCC24AEF1F35}" presName="parentLin" presStyleCnt="0"/>
      <dgm:spPr/>
      <dgm:t>
        <a:bodyPr/>
        <a:lstStyle/>
        <a:p>
          <a:endParaRPr lang="en-GB"/>
        </a:p>
      </dgm:t>
    </dgm:pt>
    <dgm:pt modelId="{350B55DC-F7AB-4DF3-BC4D-2BF9BA4E7A04}" type="pres">
      <dgm:prSet presAssocID="{E0B6B1FF-9BE7-498A-A36B-BCC24AEF1F35}" presName="parentLeftMargin" presStyleLbl="node1" presStyleIdx="1" presStyleCnt="4"/>
      <dgm:spPr/>
      <dgm:t>
        <a:bodyPr/>
        <a:lstStyle/>
        <a:p>
          <a:endParaRPr lang="en-US"/>
        </a:p>
      </dgm:t>
    </dgm:pt>
    <dgm:pt modelId="{54D4E89C-BB4D-4314-BC64-CFD701B44AB5}" type="pres">
      <dgm:prSet presAssocID="{E0B6B1FF-9BE7-498A-A36B-BCC24AEF1F35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FC4FBB-199D-491E-A7F1-9F75F90C3918}" type="pres">
      <dgm:prSet presAssocID="{E0B6B1FF-9BE7-498A-A36B-BCC24AEF1F35}" presName="negativeSpace" presStyleCnt="0"/>
      <dgm:spPr/>
      <dgm:t>
        <a:bodyPr/>
        <a:lstStyle/>
        <a:p>
          <a:endParaRPr lang="en-GB"/>
        </a:p>
      </dgm:t>
    </dgm:pt>
    <dgm:pt modelId="{FFF2705E-0C48-43DE-BA94-75136A114045}" type="pres">
      <dgm:prSet presAssocID="{E0B6B1FF-9BE7-498A-A36B-BCC24AEF1F35}" presName="childText" presStyleLbl="conF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ABBDB5-5548-4650-8F84-C3B020D80785}" type="pres">
      <dgm:prSet presAssocID="{FBEA679A-2997-44C5-B3D1-292B7EAC8DE9}" presName="spaceBetweenRectangles" presStyleCnt="0"/>
      <dgm:spPr/>
      <dgm:t>
        <a:bodyPr/>
        <a:lstStyle/>
        <a:p>
          <a:endParaRPr lang="en-GB"/>
        </a:p>
      </dgm:t>
    </dgm:pt>
    <dgm:pt modelId="{3D763242-1DDF-4CC3-A039-10F813779273}" type="pres">
      <dgm:prSet presAssocID="{333C60BB-C1EF-42B5-A3EC-FFB96372904C}" presName="parentLin" presStyleCnt="0"/>
      <dgm:spPr/>
      <dgm:t>
        <a:bodyPr/>
        <a:lstStyle/>
        <a:p>
          <a:endParaRPr lang="en-GB"/>
        </a:p>
      </dgm:t>
    </dgm:pt>
    <dgm:pt modelId="{FD0C5FED-8B3D-40FC-8AC4-FD3EF0F1943B}" type="pres">
      <dgm:prSet presAssocID="{333C60BB-C1EF-42B5-A3EC-FFB96372904C}" presName="parentLeftMargin" presStyleLbl="node1" presStyleIdx="2" presStyleCnt="4"/>
      <dgm:spPr/>
      <dgm:t>
        <a:bodyPr/>
        <a:lstStyle/>
        <a:p>
          <a:endParaRPr lang="en-US"/>
        </a:p>
      </dgm:t>
    </dgm:pt>
    <dgm:pt modelId="{731CDA66-7EBB-448B-B3C8-D644D301D6B2}" type="pres">
      <dgm:prSet presAssocID="{333C60BB-C1EF-42B5-A3EC-FFB96372904C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6707DE-6DBE-4462-BF39-A486F0117143}" type="pres">
      <dgm:prSet presAssocID="{333C60BB-C1EF-42B5-A3EC-FFB96372904C}" presName="negativeSpace" presStyleCnt="0"/>
      <dgm:spPr/>
      <dgm:t>
        <a:bodyPr/>
        <a:lstStyle/>
        <a:p>
          <a:endParaRPr lang="en-GB"/>
        </a:p>
      </dgm:t>
    </dgm:pt>
    <dgm:pt modelId="{89AB7900-5CB6-4B49-A821-2C77E9A70BA4}" type="pres">
      <dgm:prSet presAssocID="{333C60BB-C1EF-42B5-A3EC-FFB96372904C}" presName="childText" presStyleLbl="conF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2244EDF-C207-486F-89D9-056501D66CD9}" srcId="{F0DEC595-5A08-4667-A441-6C46A88218EF}" destId="{333C60BB-C1EF-42B5-A3EC-FFB96372904C}" srcOrd="3" destOrd="0" parTransId="{989B5419-63EC-4A7C-A297-2E08F34EE7E6}" sibTransId="{F05587AE-D217-45F6-8A10-C2CB70FA3676}"/>
    <dgm:cxn modelId="{FC24ABA5-945F-4887-98AD-EDF0DA82183B}" srcId="{F0DEC595-5A08-4667-A441-6C46A88218EF}" destId="{E0B6B1FF-9BE7-498A-A36B-BCC24AEF1F35}" srcOrd="2" destOrd="0" parTransId="{6776BA55-C7CC-4D56-B7BE-0BA5EDB6790A}" sibTransId="{FBEA679A-2997-44C5-B3D1-292B7EAC8DE9}"/>
    <dgm:cxn modelId="{F769DF70-6613-4465-816B-7F6A4D92B73C}" srcId="{9210F9A4-2F69-4C42-9BB6-BCB53BC4188E}" destId="{0892159C-E4FD-4EB4-95D9-01D65131B6CF}" srcOrd="1" destOrd="0" parTransId="{CE66581E-7EBF-417D-AC5D-B91967EF377C}" sibTransId="{D38FD5C9-0CBD-4DE5-9AFB-FCDC1692D898}"/>
    <dgm:cxn modelId="{ED5F7946-FA67-4B11-8C8B-913EBEEBF79E}" type="presOf" srcId="{0DB3A42E-9F91-4CD7-BCE5-EE06174E1347}" destId="{63C7317F-DCB9-42CB-A6A4-CF1577293B7D}" srcOrd="0" destOrd="0" presId="urn:microsoft.com/office/officeart/2005/8/layout/list1"/>
    <dgm:cxn modelId="{B733E9C1-543E-4151-AF5C-8755050EB410}" srcId="{F0DEC595-5A08-4667-A441-6C46A88218EF}" destId="{9210F9A4-2F69-4C42-9BB6-BCB53BC4188E}" srcOrd="1" destOrd="0" parTransId="{D338AACD-8990-4E6C-8802-D8C8DFDC1408}" sibTransId="{9E21CD4C-DC93-4147-B0C7-16DD0270ACA8}"/>
    <dgm:cxn modelId="{CDF0CDC0-EEB0-4AE3-B252-B18BAAF31240}" type="presOf" srcId="{9210F9A4-2F69-4C42-9BB6-BCB53BC4188E}" destId="{8377DEE6-6E60-44BB-A9C4-E5044C2260C3}" srcOrd="1" destOrd="0" presId="urn:microsoft.com/office/officeart/2005/8/layout/list1"/>
    <dgm:cxn modelId="{4FA2B3DD-A0F9-4D2B-8051-498D6FD83B03}" type="presOf" srcId="{E0B6B1FF-9BE7-498A-A36B-BCC24AEF1F35}" destId="{54D4E89C-BB4D-4314-BC64-CFD701B44AB5}" srcOrd="1" destOrd="0" presId="urn:microsoft.com/office/officeart/2005/8/layout/list1"/>
    <dgm:cxn modelId="{F820BAA9-9DAF-43AD-A07E-6F75B6B0EB83}" type="presOf" srcId="{F0DEC595-5A08-4667-A441-6C46A88218EF}" destId="{69F46679-6C84-4D48-9B33-17290744EAD8}" srcOrd="0" destOrd="0" presId="urn:microsoft.com/office/officeart/2005/8/layout/list1"/>
    <dgm:cxn modelId="{683A78D5-F2D7-447F-B7A7-1A73238BCBEA}" type="presOf" srcId="{E0B6B1FF-9BE7-498A-A36B-BCC24AEF1F35}" destId="{350B55DC-F7AB-4DF3-BC4D-2BF9BA4E7A04}" srcOrd="0" destOrd="0" presId="urn:microsoft.com/office/officeart/2005/8/layout/list1"/>
    <dgm:cxn modelId="{A59ECD58-2BD4-4E9C-970A-7C671AB1E4F8}" type="presOf" srcId="{7530DE0B-1E1D-4F13-9DCE-584438F55F5C}" destId="{07EB8D66-1692-4056-BA66-572ED000C388}" srcOrd="1" destOrd="0" presId="urn:microsoft.com/office/officeart/2005/8/layout/list1"/>
    <dgm:cxn modelId="{B20643B2-5254-4057-BE19-433BAEA8CFC1}" type="presOf" srcId="{0892159C-E4FD-4EB4-95D9-01D65131B6CF}" destId="{80EDB88F-6B15-4FE3-9A6A-9D42E2D5A947}" srcOrd="0" destOrd="1" presId="urn:microsoft.com/office/officeart/2005/8/layout/list1"/>
    <dgm:cxn modelId="{96DE389D-2573-4619-B3E1-DA392E4B9DEE}" srcId="{9210F9A4-2F69-4C42-9BB6-BCB53BC4188E}" destId="{C19D4F8E-C4AF-41DE-87A7-319225760FEC}" srcOrd="0" destOrd="0" parTransId="{40CDEE1A-3B30-47D7-A27E-B192A7441DD2}" sibTransId="{33E87015-91BA-475F-8D29-917FC4DFEFC5}"/>
    <dgm:cxn modelId="{5786E168-404E-485F-89F1-98AAF379F6B0}" type="presOf" srcId="{B1EFC242-6999-4086-BF96-7FA6E28D730C}" destId="{89AB7900-5CB6-4B49-A821-2C77E9A70BA4}" srcOrd="0" destOrd="0" presId="urn:microsoft.com/office/officeart/2005/8/layout/list1"/>
    <dgm:cxn modelId="{3186FA7F-ED87-4905-AB01-07EC18F22729}" srcId="{333C60BB-C1EF-42B5-A3EC-FFB96372904C}" destId="{15B9BF52-804C-4196-BFF9-EB01C5AC3AA5}" srcOrd="1" destOrd="0" parTransId="{3870F3EF-3C02-4E35-9496-0514120D7EAC}" sibTransId="{668BB801-BFBE-4247-B93C-18131EE9E76C}"/>
    <dgm:cxn modelId="{0F131FDC-8E30-4CC1-89DA-7CF57F3E5075}" type="presOf" srcId="{333C60BB-C1EF-42B5-A3EC-FFB96372904C}" destId="{731CDA66-7EBB-448B-B3C8-D644D301D6B2}" srcOrd="1" destOrd="0" presId="urn:microsoft.com/office/officeart/2005/8/layout/list1"/>
    <dgm:cxn modelId="{02F259C9-1FC4-479D-9264-68240C1FE1A1}" type="presOf" srcId="{333C60BB-C1EF-42B5-A3EC-FFB96372904C}" destId="{FD0C5FED-8B3D-40FC-8AC4-FD3EF0F1943B}" srcOrd="0" destOrd="0" presId="urn:microsoft.com/office/officeart/2005/8/layout/list1"/>
    <dgm:cxn modelId="{B93003FA-31DC-4702-9613-DA2EC119FE99}" srcId="{E0B6B1FF-9BE7-498A-A36B-BCC24AEF1F35}" destId="{791DA1BA-009E-4263-8709-C3AD92883E7A}" srcOrd="0" destOrd="0" parTransId="{A0A91BD7-4B75-49BC-BAA0-75687B53B8E6}" sibTransId="{CD35256F-609B-4316-B01C-EF7BD5AEFF5D}"/>
    <dgm:cxn modelId="{BFBB8E34-0DA1-4D05-99D8-4FA497F7D6C9}" type="presOf" srcId="{C19D4F8E-C4AF-41DE-87A7-319225760FEC}" destId="{80EDB88F-6B15-4FE3-9A6A-9D42E2D5A947}" srcOrd="0" destOrd="0" presId="urn:microsoft.com/office/officeart/2005/8/layout/list1"/>
    <dgm:cxn modelId="{AFB45E72-233A-48CF-A1F4-9B6FD754EC83}" type="presOf" srcId="{7530DE0B-1E1D-4F13-9DCE-584438F55F5C}" destId="{D6929A61-1753-4BA2-A56E-3FABCE16A103}" srcOrd="0" destOrd="0" presId="urn:microsoft.com/office/officeart/2005/8/layout/list1"/>
    <dgm:cxn modelId="{E29E249D-DAC0-4FA6-805D-EBFB2F46AC8D}" srcId="{333C60BB-C1EF-42B5-A3EC-FFB96372904C}" destId="{B1EFC242-6999-4086-BF96-7FA6E28D730C}" srcOrd="0" destOrd="0" parTransId="{516DEC56-6C1C-44F4-90F7-334EAD861864}" sibTransId="{8CBE7674-713C-4C47-88D5-578C7F2D4473}"/>
    <dgm:cxn modelId="{CD99EF18-D866-438E-A1B1-C4EBF6100906}" srcId="{F0DEC595-5A08-4667-A441-6C46A88218EF}" destId="{7530DE0B-1E1D-4F13-9DCE-584438F55F5C}" srcOrd="0" destOrd="0" parTransId="{CAAEB4D2-3BFA-4CB5-B7CE-F3ADC5E8766C}" sibTransId="{78B496DD-D5B4-4A55-9214-C0E98350C98C}"/>
    <dgm:cxn modelId="{5D4949A2-C40D-400A-9BEC-5D3A757854AE}" type="presOf" srcId="{791DA1BA-009E-4263-8709-C3AD92883E7A}" destId="{FFF2705E-0C48-43DE-BA94-75136A114045}" srcOrd="0" destOrd="0" presId="urn:microsoft.com/office/officeart/2005/8/layout/list1"/>
    <dgm:cxn modelId="{6DF6DD8B-2B78-4F0F-9FEF-ABED1D665994}" srcId="{7530DE0B-1E1D-4F13-9DCE-584438F55F5C}" destId="{0DB3A42E-9F91-4CD7-BCE5-EE06174E1347}" srcOrd="0" destOrd="0" parTransId="{13E9DD67-C08E-4D4C-9965-01C344D78491}" sibTransId="{0E80264F-F4BF-4708-89BF-21A8206A5E9F}"/>
    <dgm:cxn modelId="{8E1525A6-E527-4903-B861-7163F7550CE4}" type="presOf" srcId="{9210F9A4-2F69-4C42-9BB6-BCB53BC4188E}" destId="{AC996839-2C17-4F9E-8D8E-AD27D7EA9B46}" srcOrd="0" destOrd="0" presId="urn:microsoft.com/office/officeart/2005/8/layout/list1"/>
    <dgm:cxn modelId="{658D897D-0A67-4BE6-BFFD-4D0FDF8A3F9A}" type="presOf" srcId="{A7C3C21C-F083-42E6-997B-5A2A763A3F7E}" destId="{80EDB88F-6B15-4FE3-9A6A-9D42E2D5A947}" srcOrd="0" destOrd="2" presId="urn:microsoft.com/office/officeart/2005/8/layout/list1"/>
    <dgm:cxn modelId="{599E126E-DE52-449B-97E4-4688C4383021}" type="presOf" srcId="{15B9BF52-804C-4196-BFF9-EB01C5AC3AA5}" destId="{89AB7900-5CB6-4B49-A821-2C77E9A70BA4}" srcOrd="0" destOrd="1" presId="urn:microsoft.com/office/officeart/2005/8/layout/list1"/>
    <dgm:cxn modelId="{F9465B6A-5B71-46EB-8185-A865707F44A2}" srcId="{9210F9A4-2F69-4C42-9BB6-BCB53BC4188E}" destId="{A7C3C21C-F083-42E6-997B-5A2A763A3F7E}" srcOrd="2" destOrd="0" parTransId="{B10FDD16-4F6D-49D5-9BB8-AB42DEB1D029}" sibTransId="{FE5FE4A6-B04E-4256-B254-8EC664322BCD}"/>
    <dgm:cxn modelId="{B56CC3D4-0890-48FA-9370-DEB799ECAB83}" type="presParOf" srcId="{69F46679-6C84-4D48-9B33-17290744EAD8}" destId="{915BD3BB-16CD-43CE-A666-845F408562AF}" srcOrd="0" destOrd="0" presId="urn:microsoft.com/office/officeart/2005/8/layout/list1"/>
    <dgm:cxn modelId="{BE45678F-38F2-4350-99E2-213686203914}" type="presParOf" srcId="{915BD3BB-16CD-43CE-A666-845F408562AF}" destId="{D6929A61-1753-4BA2-A56E-3FABCE16A103}" srcOrd="0" destOrd="0" presId="urn:microsoft.com/office/officeart/2005/8/layout/list1"/>
    <dgm:cxn modelId="{6DDEE4CD-849C-463E-938C-E4E57EFD9CD0}" type="presParOf" srcId="{915BD3BB-16CD-43CE-A666-845F408562AF}" destId="{07EB8D66-1692-4056-BA66-572ED000C388}" srcOrd="1" destOrd="0" presId="urn:microsoft.com/office/officeart/2005/8/layout/list1"/>
    <dgm:cxn modelId="{1F497FE2-E071-46BA-BA80-35991EE0D964}" type="presParOf" srcId="{69F46679-6C84-4D48-9B33-17290744EAD8}" destId="{0FDB35E6-22F2-419F-B7FD-6156CDE62786}" srcOrd="1" destOrd="0" presId="urn:microsoft.com/office/officeart/2005/8/layout/list1"/>
    <dgm:cxn modelId="{28B78496-FE54-48DA-9102-05C39371EDEA}" type="presParOf" srcId="{69F46679-6C84-4D48-9B33-17290744EAD8}" destId="{63C7317F-DCB9-42CB-A6A4-CF1577293B7D}" srcOrd="2" destOrd="0" presId="urn:microsoft.com/office/officeart/2005/8/layout/list1"/>
    <dgm:cxn modelId="{C158213F-8892-410F-9541-B43B686F5D89}" type="presParOf" srcId="{69F46679-6C84-4D48-9B33-17290744EAD8}" destId="{CC545B24-80D0-4B10-86D8-1697F74FA5F5}" srcOrd="3" destOrd="0" presId="urn:microsoft.com/office/officeart/2005/8/layout/list1"/>
    <dgm:cxn modelId="{084C2A3A-8F95-401B-A512-5E53E7DF0B4E}" type="presParOf" srcId="{69F46679-6C84-4D48-9B33-17290744EAD8}" destId="{0808E30C-F8CA-4392-9E61-D442733CF516}" srcOrd="4" destOrd="0" presId="urn:microsoft.com/office/officeart/2005/8/layout/list1"/>
    <dgm:cxn modelId="{41B11449-F3D5-4996-83DE-EBBE85971DB3}" type="presParOf" srcId="{0808E30C-F8CA-4392-9E61-D442733CF516}" destId="{AC996839-2C17-4F9E-8D8E-AD27D7EA9B46}" srcOrd="0" destOrd="0" presId="urn:microsoft.com/office/officeart/2005/8/layout/list1"/>
    <dgm:cxn modelId="{E9775EF2-0C2C-4008-996D-4BCDE37DEAD9}" type="presParOf" srcId="{0808E30C-F8CA-4392-9E61-D442733CF516}" destId="{8377DEE6-6E60-44BB-A9C4-E5044C2260C3}" srcOrd="1" destOrd="0" presId="urn:microsoft.com/office/officeart/2005/8/layout/list1"/>
    <dgm:cxn modelId="{AD32CDCD-FFC7-49E7-AEB4-620B6D7015F6}" type="presParOf" srcId="{69F46679-6C84-4D48-9B33-17290744EAD8}" destId="{4845ECE5-9EB6-43E9-86A6-85578E075DF2}" srcOrd="5" destOrd="0" presId="urn:microsoft.com/office/officeart/2005/8/layout/list1"/>
    <dgm:cxn modelId="{8BE3FF44-B9D4-40B2-B11B-2B77759CAEE7}" type="presParOf" srcId="{69F46679-6C84-4D48-9B33-17290744EAD8}" destId="{80EDB88F-6B15-4FE3-9A6A-9D42E2D5A947}" srcOrd="6" destOrd="0" presId="urn:microsoft.com/office/officeart/2005/8/layout/list1"/>
    <dgm:cxn modelId="{1C5EA8B5-4205-4792-BAE5-5CC8759F60D0}" type="presParOf" srcId="{69F46679-6C84-4D48-9B33-17290744EAD8}" destId="{CC72C676-823D-4DC8-BF23-2CEEA91035D0}" srcOrd="7" destOrd="0" presId="urn:microsoft.com/office/officeart/2005/8/layout/list1"/>
    <dgm:cxn modelId="{7238A46A-1027-4925-AA33-D07D0CE82184}" type="presParOf" srcId="{69F46679-6C84-4D48-9B33-17290744EAD8}" destId="{3AAF4A4E-C95C-4CA7-BB24-B60C50F9E436}" srcOrd="8" destOrd="0" presId="urn:microsoft.com/office/officeart/2005/8/layout/list1"/>
    <dgm:cxn modelId="{8DC5B904-2D1B-4B61-8458-5CABC2E5C7AF}" type="presParOf" srcId="{3AAF4A4E-C95C-4CA7-BB24-B60C50F9E436}" destId="{350B55DC-F7AB-4DF3-BC4D-2BF9BA4E7A04}" srcOrd="0" destOrd="0" presId="urn:microsoft.com/office/officeart/2005/8/layout/list1"/>
    <dgm:cxn modelId="{8BBE6538-033D-420E-99FE-EFC10E545D26}" type="presParOf" srcId="{3AAF4A4E-C95C-4CA7-BB24-B60C50F9E436}" destId="{54D4E89C-BB4D-4314-BC64-CFD701B44AB5}" srcOrd="1" destOrd="0" presId="urn:microsoft.com/office/officeart/2005/8/layout/list1"/>
    <dgm:cxn modelId="{5F28ACB1-8C52-4E92-86EB-40915C9EA0EE}" type="presParOf" srcId="{69F46679-6C84-4D48-9B33-17290744EAD8}" destId="{E6FC4FBB-199D-491E-A7F1-9F75F90C3918}" srcOrd="9" destOrd="0" presId="urn:microsoft.com/office/officeart/2005/8/layout/list1"/>
    <dgm:cxn modelId="{B699BCEA-998B-45AF-B0B8-42FA7744B9B6}" type="presParOf" srcId="{69F46679-6C84-4D48-9B33-17290744EAD8}" destId="{FFF2705E-0C48-43DE-BA94-75136A114045}" srcOrd="10" destOrd="0" presId="urn:microsoft.com/office/officeart/2005/8/layout/list1"/>
    <dgm:cxn modelId="{3C8B23FA-F628-47D7-B6A9-13DC2AA2D843}" type="presParOf" srcId="{69F46679-6C84-4D48-9B33-17290744EAD8}" destId="{DEABBDB5-5548-4650-8F84-C3B020D80785}" srcOrd="11" destOrd="0" presId="urn:microsoft.com/office/officeart/2005/8/layout/list1"/>
    <dgm:cxn modelId="{8CF731CE-8AB1-4D1B-9830-1C0326EA5D39}" type="presParOf" srcId="{69F46679-6C84-4D48-9B33-17290744EAD8}" destId="{3D763242-1DDF-4CC3-A039-10F813779273}" srcOrd="12" destOrd="0" presId="urn:microsoft.com/office/officeart/2005/8/layout/list1"/>
    <dgm:cxn modelId="{489B4DE5-2A4A-41EA-8E03-AA342FD2A128}" type="presParOf" srcId="{3D763242-1DDF-4CC3-A039-10F813779273}" destId="{FD0C5FED-8B3D-40FC-8AC4-FD3EF0F1943B}" srcOrd="0" destOrd="0" presId="urn:microsoft.com/office/officeart/2005/8/layout/list1"/>
    <dgm:cxn modelId="{90D49224-41F3-474A-94BB-110D863DAEC5}" type="presParOf" srcId="{3D763242-1DDF-4CC3-A039-10F813779273}" destId="{731CDA66-7EBB-448B-B3C8-D644D301D6B2}" srcOrd="1" destOrd="0" presId="urn:microsoft.com/office/officeart/2005/8/layout/list1"/>
    <dgm:cxn modelId="{DFE8DD5B-E8E4-463A-96EF-EAFADB802AF2}" type="presParOf" srcId="{69F46679-6C84-4D48-9B33-17290744EAD8}" destId="{FF6707DE-6DBE-4462-BF39-A486F0117143}" srcOrd="13" destOrd="0" presId="urn:microsoft.com/office/officeart/2005/8/layout/list1"/>
    <dgm:cxn modelId="{12D2EDF8-ED2B-40D8-962A-49396E3E699A}" type="presParOf" srcId="{69F46679-6C84-4D48-9B33-17290744EAD8}" destId="{89AB7900-5CB6-4B49-A821-2C77E9A70BA4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C7317F-DCB9-42CB-A6A4-CF1577293B7D}">
      <dsp:nvSpPr>
        <dsp:cNvPr id="0" name=""/>
        <dsp:cNvSpPr/>
      </dsp:nvSpPr>
      <dsp:spPr>
        <a:xfrm>
          <a:off x="0" y="284939"/>
          <a:ext cx="8229600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8708" tIns="333248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Raw data from attacker is sent to an innocent user’s browser</a:t>
          </a:r>
        </a:p>
      </dsp:txBody>
      <dsp:txXfrm>
        <a:off x="0" y="284939"/>
        <a:ext cx="8229600" cy="680400"/>
      </dsp:txXfrm>
    </dsp:sp>
    <dsp:sp modelId="{07EB8D66-1692-4056-BA66-572ED000C388}">
      <dsp:nvSpPr>
        <dsp:cNvPr id="0" name=""/>
        <dsp:cNvSpPr/>
      </dsp:nvSpPr>
      <dsp:spPr>
        <a:xfrm>
          <a:off x="411480" y="48779"/>
          <a:ext cx="5760720" cy="47232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Occurs any time…</a:t>
          </a:r>
          <a:endParaRPr lang="en-US" sz="2000" b="1" kern="1200" dirty="0"/>
        </a:p>
      </dsp:txBody>
      <dsp:txXfrm>
        <a:off x="434537" y="71836"/>
        <a:ext cx="5714606" cy="426206"/>
      </dsp:txXfrm>
    </dsp:sp>
    <dsp:sp modelId="{80EDB88F-6B15-4FE3-9A6A-9D42E2D5A947}">
      <dsp:nvSpPr>
        <dsp:cNvPr id="0" name=""/>
        <dsp:cNvSpPr/>
      </dsp:nvSpPr>
      <dsp:spPr>
        <a:xfrm>
          <a:off x="0" y="1287899"/>
          <a:ext cx="8229600" cy="120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1488257"/>
              <a:satOff val="8966"/>
              <a:lumOff val="719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8708" tIns="333248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Stored in database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Reflected from web input (form field, hidden field, URL, etc…)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Sent directly into rich JavaScript client</a:t>
          </a:r>
        </a:p>
      </dsp:txBody>
      <dsp:txXfrm>
        <a:off x="0" y="1287899"/>
        <a:ext cx="8229600" cy="1209600"/>
      </dsp:txXfrm>
    </dsp:sp>
    <dsp:sp modelId="{8377DEE6-6E60-44BB-A9C4-E5044C2260C3}">
      <dsp:nvSpPr>
        <dsp:cNvPr id="0" name=""/>
        <dsp:cNvSpPr/>
      </dsp:nvSpPr>
      <dsp:spPr>
        <a:xfrm>
          <a:off x="411480" y="1051739"/>
          <a:ext cx="5760720" cy="472320"/>
        </a:xfrm>
        <a:prstGeom prst="roundRect">
          <a:avLst/>
        </a:prstGeom>
        <a:gradFill rotWithShape="0">
          <a:gsLst>
            <a:gs pos="0">
              <a:schemeClr val="accent4">
                <a:hueOff val="-1488257"/>
                <a:satOff val="8966"/>
                <a:lumOff val="719"/>
                <a:alphaOff val="0"/>
                <a:shade val="51000"/>
                <a:satMod val="130000"/>
              </a:schemeClr>
            </a:gs>
            <a:gs pos="80000">
              <a:schemeClr val="accent4">
                <a:hueOff val="-1488257"/>
                <a:satOff val="8966"/>
                <a:lumOff val="719"/>
                <a:alphaOff val="0"/>
                <a:shade val="93000"/>
                <a:satMod val="130000"/>
              </a:schemeClr>
            </a:gs>
            <a:gs pos="100000">
              <a:schemeClr val="accent4">
                <a:hueOff val="-1488257"/>
                <a:satOff val="8966"/>
                <a:lumOff val="71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Raw data…</a:t>
          </a:r>
        </a:p>
      </dsp:txBody>
      <dsp:txXfrm>
        <a:off x="434537" y="1074796"/>
        <a:ext cx="5714606" cy="426206"/>
      </dsp:txXfrm>
    </dsp:sp>
    <dsp:sp modelId="{FFF2705E-0C48-43DE-BA94-75136A114045}">
      <dsp:nvSpPr>
        <dsp:cNvPr id="0" name=""/>
        <dsp:cNvSpPr/>
      </dsp:nvSpPr>
      <dsp:spPr>
        <a:xfrm>
          <a:off x="0" y="2820060"/>
          <a:ext cx="8229600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2976513"/>
              <a:satOff val="17933"/>
              <a:lumOff val="1437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8708" tIns="333248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Try this in your browser – </a:t>
          </a:r>
          <a:r>
            <a:rPr lang="en-US" sz="1600" b="1" kern="1200" dirty="0" err="1" smtClean="0"/>
            <a:t>javascript:alert</a:t>
          </a:r>
          <a:r>
            <a:rPr lang="en-US" sz="1600" b="1" kern="1200" dirty="0" smtClean="0"/>
            <a:t>(</a:t>
          </a:r>
          <a:r>
            <a:rPr lang="en-US" sz="1600" b="1" kern="1200" dirty="0" err="1" smtClean="0"/>
            <a:t>document.cookie</a:t>
          </a:r>
          <a:r>
            <a:rPr lang="en-US" sz="1600" b="1" kern="1200" dirty="0" smtClean="0"/>
            <a:t>)</a:t>
          </a:r>
        </a:p>
      </dsp:txBody>
      <dsp:txXfrm>
        <a:off x="0" y="2820060"/>
        <a:ext cx="8229600" cy="680400"/>
      </dsp:txXfrm>
    </dsp:sp>
    <dsp:sp modelId="{54D4E89C-BB4D-4314-BC64-CFD701B44AB5}">
      <dsp:nvSpPr>
        <dsp:cNvPr id="0" name=""/>
        <dsp:cNvSpPr/>
      </dsp:nvSpPr>
      <dsp:spPr>
        <a:xfrm>
          <a:off x="411480" y="2583900"/>
          <a:ext cx="5760720" cy="472320"/>
        </a:xfrm>
        <a:prstGeom prst="roundRect">
          <a:avLst/>
        </a:prstGeom>
        <a:gradFill rotWithShape="0">
          <a:gsLst>
            <a:gs pos="0">
              <a:schemeClr val="accent4">
                <a:hueOff val="-2976513"/>
                <a:satOff val="17933"/>
                <a:lumOff val="1437"/>
                <a:alphaOff val="0"/>
                <a:shade val="51000"/>
                <a:satMod val="130000"/>
              </a:schemeClr>
            </a:gs>
            <a:gs pos="80000">
              <a:schemeClr val="accent4">
                <a:hueOff val="-2976513"/>
                <a:satOff val="17933"/>
                <a:lumOff val="1437"/>
                <a:alphaOff val="0"/>
                <a:shade val="93000"/>
                <a:satMod val="130000"/>
              </a:schemeClr>
            </a:gs>
            <a:gs pos="100000">
              <a:schemeClr val="accent4">
                <a:hueOff val="-2976513"/>
                <a:satOff val="17933"/>
                <a:lumOff val="143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Virtually </a:t>
          </a:r>
          <a:r>
            <a:rPr lang="en-US" sz="2000" b="1" u="sng" kern="1200" dirty="0" smtClean="0"/>
            <a:t>every</a:t>
          </a:r>
          <a:r>
            <a:rPr lang="en-US" sz="2000" b="1" kern="1200" dirty="0" smtClean="0"/>
            <a:t> web application has this problem</a:t>
          </a:r>
        </a:p>
      </dsp:txBody>
      <dsp:txXfrm>
        <a:off x="434537" y="2606957"/>
        <a:ext cx="5714606" cy="426206"/>
      </dsp:txXfrm>
    </dsp:sp>
    <dsp:sp modelId="{89AB7900-5CB6-4B49-A821-2C77E9A70BA4}">
      <dsp:nvSpPr>
        <dsp:cNvPr id="0" name=""/>
        <dsp:cNvSpPr/>
      </dsp:nvSpPr>
      <dsp:spPr>
        <a:xfrm>
          <a:off x="0" y="3823020"/>
          <a:ext cx="8229600" cy="138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8708" tIns="333248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Steal user’s session, steal sensitive data, rewrite web page, redirect user to phishing or malware site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Most Severe: Install XSS proxy which allows attacker to observe and direct all user’s behavior on vulnerable site and force user to other sites</a:t>
          </a:r>
        </a:p>
      </dsp:txBody>
      <dsp:txXfrm>
        <a:off x="0" y="3823020"/>
        <a:ext cx="8229600" cy="1386000"/>
      </dsp:txXfrm>
    </dsp:sp>
    <dsp:sp modelId="{731CDA66-7EBB-448B-B3C8-D644D301D6B2}">
      <dsp:nvSpPr>
        <dsp:cNvPr id="0" name=""/>
        <dsp:cNvSpPr/>
      </dsp:nvSpPr>
      <dsp:spPr>
        <a:xfrm>
          <a:off x="411480" y="3586860"/>
          <a:ext cx="5760720" cy="472320"/>
        </a:xfrm>
        <a:prstGeom prst="roundRect">
          <a:avLst/>
        </a:prstGeom>
        <a:gradFill rotWithShape="0">
          <a:gsLst>
            <a:gs pos="0">
              <a:schemeClr val="accent4">
                <a:hueOff val="-4464770"/>
                <a:satOff val="26899"/>
                <a:lumOff val="2156"/>
                <a:alphaOff val="0"/>
                <a:shade val="51000"/>
                <a:satMod val="130000"/>
              </a:schemeClr>
            </a:gs>
            <a:gs pos="80000">
              <a:schemeClr val="accent4">
                <a:hueOff val="-4464770"/>
                <a:satOff val="26899"/>
                <a:lumOff val="2156"/>
                <a:alphaOff val="0"/>
                <a:shade val="93000"/>
                <a:satMod val="130000"/>
              </a:schemeClr>
            </a:gs>
            <a:gs pos="100000">
              <a:schemeClr val="accent4">
                <a:hueOff val="-4464770"/>
                <a:satOff val="26899"/>
                <a:lumOff val="215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Typical Impact</a:t>
          </a:r>
        </a:p>
      </dsp:txBody>
      <dsp:txXfrm>
        <a:off x="434537" y="3609917"/>
        <a:ext cx="5714606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eg>
</file>

<file path=ppt/media/media1.wmv>
</file>

<file path=ppt/media/media2.wmv>
</file>

<file path=ppt/media/media3.wmv>
</file>

<file path=ppt/media/media4.wmv>
</file>

<file path=ppt/media/media5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A4ADBF-8645-480C-A0DA-4AC6B1687257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1C856B-8DF5-48C2-AFED-7206BAD51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283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39" y="8684612"/>
            <a:ext cx="2972007" cy="457826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28" tIns="45714" rIns="91428" bIns="45714"/>
          <a:lstStyle/>
          <a:p>
            <a:fld id="{56AEC79B-F35D-4A2C-A120-3CAB2C4BB74C}" type="slidenum">
              <a:rPr lang="en-US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0412" cy="3429000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23023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439" y="8684612"/>
            <a:ext cx="2972007" cy="457826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1428" tIns="45714" rIns="91428" bIns="45714"/>
          <a:lstStyle/>
          <a:p>
            <a:fld id="{11F22F21-5D8C-4BC0-B5FA-0B25C938FF36}" type="slidenum">
              <a:rPr lang="en-US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145" y="4747005"/>
            <a:ext cx="6750746" cy="4039173"/>
          </a:xfrm>
        </p:spPr>
        <p:txBody>
          <a:bodyPr/>
          <a:lstStyle/>
          <a:p>
            <a:pPr marL="444294" indent="-190189"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43848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221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328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5632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114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8484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405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5932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28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6356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9489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3072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57" name="Picture 2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05883" y="1455540"/>
            <a:ext cx="6152555" cy="615255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grpSp>
        <p:nvGrpSpPr>
          <p:cNvPr id="91159" name="Group 23"/>
          <p:cNvGrpSpPr>
            <a:grpSpLocks/>
          </p:cNvGrpSpPr>
          <p:nvPr userDrawn="1"/>
        </p:nvGrpSpPr>
        <p:grpSpPr bwMode="auto">
          <a:xfrm>
            <a:off x="0" y="0"/>
            <a:ext cx="9144000" cy="2168798"/>
            <a:chOff x="0" y="0"/>
            <a:chExt cx="8192" cy="1944"/>
          </a:xfrm>
        </p:grpSpPr>
        <p:sp>
          <p:nvSpPr>
            <p:cNvPr id="91160" name="Rectangle 24"/>
            <p:cNvSpPr>
              <a:spLocks/>
            </p:cNvSpPr>
            <p:nvPr/>
          </p:nvSpPr>
          <p:spPr bwMode="auto">
            <a:xfrm>
              <a:off x="0" y="1600"/>
              <a:ext cx="8192" cy="40"/>
            </a:xfrm>
            <a:prstGeom prst="rect">
              <a:avLst/>
            </a:prstGeom>
            <a:gradFill rotWithShape="0">
              <a:gsLst>
                <a:gs pos="0">
                  <a:srgbClr val="000000"/>
                </a:gs>
                <a:gs pos="100000">
                  <a:srgbClr val="B3B3B3"/>
                </a:gs>
              </a:gsLst>
              <a:lin ang="5400000" scaled="1"/>
            </a:gradFill>
            <a:ln w="25400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 sz="1266">
                <a:solidFill>
                  <a:prstClr val="black"/>
                </a:solidFill>
              </a:endParaRPr>
            </a:p>
          </p:txBody>
        </p:sp>
        <p:sp>
          <p:nvSpPr>
            <p:cNvPr id="91161" name="Rectangle 25"/>
            <p:cNvSpPr>
              <a:spLocks/>
            </p:cNvSpPr>
            <p:nvPr/>
          </p:nvSpPr>
          <p:spPr bwMode="auto">
            <a:xfrm>
              <a:off x="0" y="0"/>
              <a:ext cx="8192" cy="1600"/>
            </a:xfrm>
            <a:prstGeom prst="rect">
              <a:avLst/>
            </a:prstGeom>
            <a:gradFill rotWithShape="0">
              <a:gsLst>
                <a:gs pos="0">
                  <a:srgbClr val="1A2464"/>
                </a:gs>
                <a:gs pos="100000">
                  <a:srgbClr val="46558F"/>
                </a:gs>
              </a:gsLst>
              <a:lin ang="5400000" scaled="1"/>
            </a:gradFill>
            <a:ln w="25400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 sz="1266">
                <a:solidFill>
                  <a:prstClr val="black"/>
                </a:solidFill>
              </a:endParaRPr>
            </a:p>
          </p:txBody>
        </p:sp>
        <p:pic>
          <p:nvPicPr>
            <p:cNvPr id="91162" name="Picture 2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121" y="0"/>
              <a:ext cx="1944" cy="194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</p:pic>
      </p:grpSp>
      <p:sp>
        <p:nvSpPr>
          <p:cNvPr id="91163" name="Rectangle 27"/>
          <p:cNvSpPr>
            <a:spLocks/>
          </p:cNvSpPr>
          <p:nvPr userDrawn="1"/>
        </p:nvSpPr>
        <p:spPr bwMode="auto">
          <a:xfrm>
            <a:off x="0" y="5072062"/>
            <a:ext cx="9144000" cy="1785938"/>
          </a:xfrm>
          <a:prstGeom prst="rect">
            <a:avLst/>
          </a:prstGeom>
          <a:gradFill rotWithShape="0">
            <a:gsLst>
              <a:gs pos="0">
                <a:srgbClr val="1A2464"/>
              </a:gs>
              <a:gs pos="100000">
                <a:srgbClr val="46558F"/>
              </a:gs>
            </a:gsLst>
            <a:lin ang="5400000" scaled="1"/>
          </a:gra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sz="1266">
              <a:solidFill>
                <a:prstClr val="black"/>
              </a:solidFill>
            </a:endParaRPr>
          </a:p>
        </p:txBody>
      </p:sp>
      <p:sp>
        <p:nvSpPr>
          <p:cNvPr id="91164" name="Rectangle 28"/>
          <p:cNvSpPr>
            <a:spLocks/>
          </p:cNvSpPr>
          <p:nvPr userDrawn="1"/>
        </p:nvSpPr>
        <p:spPr bwMode="auto">
          <a:xfrm>
            <a:off x="0" y="5027414"/>
            <a:ext cx="9144000" cy="44648"/>
          </a:xfrm>
          <a:prstGeom prst="rect">
            <a:avLst/>
          </a:prstGeom>
          <a:gradFill rotWithShape="0">
            <a:gsLst>
              <a:gs pos="0">
                <a:srgbClr val="B3B3B3"/>
              </a:gs>
              <a:gs pos="100000">
                <a:srgbClr val="000000"/>
              </a:gs>
            </a:gsLst>
            <a:lin ang="5400000" scaled="1"/>
          </a:gra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sz="1266">
              <a:solidFill>
                <a:prstClr val="black"/>
              </a:solidFill>
            </a:endParaRPr>
          </a:p>
        </p:txBody>
      </p:sp>
      <p:sp>
        <p:nvSpPr>
          <p:cNvPr id="91168" name="Rectangle 32"/>
          <p:cNvSpPr>
            <a:spLocks noGrp="1" noChangeArrowheads="1"/>
          </p:cNvSpPr>
          <p:nvPr>
            <p:ph type="ctrTitle" sz="quarter"/>
          </p:nvPr>
        </p:nvSpPr>
        <p:spPr>
          <a:xfrm>
            <a:off x="642938" y="2303859"/>
            <a:ext cx="7822406" cy="1607344"/>
          </a:xfrm>
          <a:ln w="9525"/>
        </p:spPr>
        <p:txBody>
          <a:bodyPr lIns="91420" tIns="45710" rIns="91420" bIns="45710"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837214"/>
      </p:ext>
    </p:extLst>
  </p:cSld>
  <p:clrMapOvr>
    <a:masterClrMapping/>
  </p:clrMapOvr>
  <p:transition>
    <p:split orient="vert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422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92800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587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08487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6050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21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8424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0211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4492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1138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4669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57" name="Picture 2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05883" y="1455540"/>
            <a:ext cx="6152555" cy="615255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grpSp>
        <p:nvGrpSpPr>
          <p:cNvPr id="91159" name="Group 23"/>
          <p:cNvGrpSpPr>
            <a:grpSpLocks/>
          </p:cNvGrpSpPr>
          <p:nvPr userDrawn="1"/>
        </p:nvGrpSpPr>
        <p:grpSpPr bwMode="auto">
          <a:xfrm>
            <a:off x="0" y="0"/>
            <a:ext cx="9144000" cy="2168798"/>
            <a:chOff x="0" y="0"/>
            <a:chExt cx="8192" cy="1944"/>
          </a:xfrm>
        </p:grpSpPr>
        <p:sp>
          <p:nvSpPr>
            <p:cNvPr id="91160" name="Rectangle 24"/>
            <p:cNvSpPr>
              <a:spLocks/>
            </p:cNvSpPr>
            <p:nvPr/>
          </p:nvSpPr>
          <p:spPr bwMode="auto">
            <a:xfrm>
              <a:off x="0" y="1600"/>
              <a:ext cx="8192" cy="40"/>
            </a:xfrm>
            <a:prstGeom prst="rect">
              <a:avLst/>
            </a:prstGeom>
            <a:gradFill rotWithShape="0">
              <a:gsLst>
                <a:gs pos="0">
                  <a:srgbClr val="000000"/>
                </a:gs>
                <a:gs pos="100000">
                  <a:srgbClr val="B3B3B3"/>
                </a:gs>
              </a:gsLst>
              <a:lin ang="5400000" scaled="1"/>
            </a:gradFill>
            <a:ln w="25400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 sz="1266">
                <a:solidFill>
                  <a:prstClr val="black"/>
                </a:solidFill>
              </a:endParaRPr>
            </a:p>
          </p:txBody>
        </p:sp>
        <p:sp>
          <p:nvSpPr>
            <p:cNvPr id="91161" name="Rectangle 25"/>
            <p:cNvSpPr>
              <a:spLocks/>
            </p:cNvSpPr>
            <p:nvPr/>
          </p:nvSpPr>
          <p:spPr bwMode="auto">
            <a:xfrm>
              <a:off x="0" y="0"/>
              <a:ext cx="8192" cy="1600"/>
            </a:xfrm>
            <a:prstGeom prst="rect">
              <a:avLst/>
            </a:prstGeom>
            <a:gradFill rotWithShape="0">
              <a:gsLst>
                <a:gs pos="0">
                  <a:srgbClr val="1A2464"/>
                </a:gs>
                <a:gs pos="100000">
                  <a:srgbClr val="46558F"/>
                </a:gs>
              </a:gsLst>
              <a:lin ang="5400000" scaled="1"/>
            </a:gradFill>
            <a:ln w="25400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 sz="1266">
                <a:solidFill>
                  <a:prstClr val="black"/>
                </a:solidFill>
              </a:endParaRPr>
            </a:p>
          </p:txBody>
        </p:sp>
        <p:pic>
          <p:nvPicPr>
            <p:cNvPr id="91162" name="Picture 2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121" y="0"/>
              <a:ext cx="1944" cy="194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</p:pic>
      </p:grpSp>
      <p:sp>
        <p:nvSpPr>
          <p:cNvPr id="91163" name="Rectangle 27"/>
          <p:cNvSpPr>
            <a:spLocks/>
          </p:cNvSpPr>
          <p:nvPr userDrawn="1"/>
        </p:nvSpPr>
        <p:spPr bwMode="auto">
          <a:xfrm>
            <a:off x="0" y="5072062"/>
            <a:ext cx="9144000" cy="1785938"/>
          </a:xfrm>
          <a:prstGeom prst="rect">
            <a:avLst/>
          </a:prstGeom>
          <a:gradFill rotWithShape="0">
            <a:gsLst>
              <a:gs pos="0">
                <a:srgbClr val="1A2464"/>
              </a:gs>
              <a:gs pos="100000">
                <a:srgbClr val="46558F"/>
              </a:gs>
            </a:gsLst>
            <a:lin ang="5400000" scaled="1"/>
          </a:gra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sz="1266">
              <a:solidFill>
                <a:prstClr val="black"/>
              </a:solidFill>
            </a:endParaRPr>
          </a:p>
        </p:txBody>
      </p:sp>
      <p:sp>
        <p:nvSpPr>
          <p:cNvPr id="91164" name="Rectangle 28"/>
          <p:cNvSpPr>
            <a:spLocks/>
          </p:cNvSpPr>
          <p:nvPr userDrawn="1"/>
        </p:nvSpPr>
        <p:spPr bwMode="auto">
          <a:xfrm>
            <a:off x="0" y="5027414"/>
            <a:ext cx="9144000" cy="44648"/>
          </a:xfrm>
          <a:prstGeom prst="rect">
            <a:avLst/>
          </a:prstGeom>
          <a:gradFill rotWithShape="0">
            <a:gsLst>
              <a:gs pos="0">
                <a:srgbClr val="B3B3B3"/>
              </a:gs>
              <a:gs pos="100000">
                <a:srgbClr val="000000"/>
              </a:gs>
            </a:gsLst>
            <a:lin ang="5400000" scaled="1"/>
          </a:gra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sz="1266">
              <a:solidFill>
                <a:prstClr val="black"/>
              </a:solidFill>
            </a:endParaRPr>
          </a:p>
        </p:txBody>
      </p:sp>
      <p:sp>
        <p:nvSpPr>
          <p:cNvPr id="91168" name="Rectangle 32"/>
          <p:cNvSpPr>
            <a:spLocks noGrp="1" noChangeArrowheads="1"/>
          </p:cNvSpPr>
          <p:nvPr>
            <p:ph type="ctrTitle" sz="quarter"/>
          </p:nvPr>
        </p:nvSpPr>
        <p:spPr>
          <a:xfrm>
            <a:off x="642938" y="2303859"/>
            <a:ext cx="7822406" cy="1607344"/>
          </a:xfrm>
          <a:ln w="9525"/>
        </p:spPr>
        <p:txBody>
          <a:bodyPr lIns="91420" tIns="45710" rIns="91420" bIns="45710"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6262228"/>
      </p:ext>
    </p:extLst>
  </p:cSld>
  <p:clrMapOvr>
    <a:masterClrMapping/>
  </p:clrMapOvr>
  <p:transition>
    <p:split orient="vert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55623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71089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851484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378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36348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7975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65946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48650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34789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2734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93795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57" name="Picture 2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05883" y="1455540"/>
            <a:ext cx="6152555" cy="615255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grpSp>
        <p:nvGrpSpPr>
          <p:cNvPr id="91159" name="Group 23"/>
          <p:cNvGrpSpPr>
            <a:grpSpLocks/>
          </p:cNvGrpSpPr>
          <p:nvPr userDrawn="1"/>
        </p:nvGrpSpPr>
        <p:grpSpPr bwMode="auto">
          <a:xfrm>
            <a:off x="0" y="0"/>
            <a:ext cx="9144000" cy="2168798"/>
            <a:chOff x="0" y="0"/>
            <a:chExt cx="8192" cy="1944"/>
          </a:xfrm>
        </p:grpSpPr>
        <p:sp>
          <p:nvSpPr>
            <p:cNvPr id="91160" name="Rectangle 24"/>
            <p:cNvSpPr>
              <a:spLocks/>
            </p:cNvSpPr>
            <p:nvPr/>
          </p:nvSpPr>
          <p:spPr bwMode="auto">
            <a:xfrm>
              <a:off x="0" y="1600"/>
              <a:ext cx="8192" cy="40"/>
            </a:xfrm>
            <a:prstGeom prst="rect">
              <a:avLst/>
            </a:prstGeom>
            <a:gradFill rotWithShape="0">
              <a:gsLst>
                <a:gs pos="0">
                  <a:srgbClr val="000000"/>
                </a:gs>
                <a:gs pos="100000">
                  <a:srgbClr val="B3B3B3"/>
                </a:gs>
              </a:gsLst>
              <a:lin ang="5400000" scaled="1"/>
            </a:gradFill>
            <a:ln w="25400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 sz="1266">
                <a:solidFill>
                  <a:prstClr val="black"/>
                </a:solidFill>
              </a:endParaRPr>
            </a:p>
          </p:txBody>
        </p:sp>
        <p:sp>
          <p:nvSpPr>
            <p:cNvPr id="91161" name="Rectangle 25"/>
            <p:cNvSpPr>
              <a:spLocks/>
            </p:cNvSpPr>
            <p:nvPr/>
          </p:nvSpPr>
          <p:spPr bwMode="auto">
            <a:xfrm>
              <a:off x="0" y="0"/>
              <a:ext cx="8192" cy="1600"/>
            </a:xfrm>
            <a:prstGeom prst="rect">
              <a:avLst/>
            </a:prstGeom>
            <a:gradFill rotWithShape="0">
              <a:gsLst>
                <a:gs pos="0">
                  <a:srgbClr val="1A2464"/>
                </a:gs>
                <a:gs pos="100000">
                  <a:srgbClr val="46558F"/>
                </a:gs>
              </a:gsLst>
              <a:lin ang="5400000" scaled="1"/>
            </a:gradFill>
            <a:ln w="25400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 sz="1266">
                <a:solidFill>
                  <a:prstClr val="black"/>
                </a:solidFill>
              </a:endParaRPr>
            </a:p>
          </p:txBody>
        </p:sp>
        <p:pic>
          <p:nvPicPr>
            <p:cNvPr id="91162" name="Picture 2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121" y="0"/>
              <a:ext cx="1944" cy="194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</p:pic>
      </p:grpSp>
      <p:sp>
        <p:nvSpPr>
          <p:cNvPr id="91163" name="Rectangle 27"/>
          <p:cNvSpPr>
            <a:spLocks/>
          </p:cNvSpPr>
          <p:nvPr userDrawn="1"/>
        </p:nvSpPr>
        <p:spPr bwMode="auto">
          <a:xfrm>
            <a:off x="0" y="5072062"/>
            <a:ext cx="9144000" cy="1785938"/>
          </a:xfrm>
          <a:prstGeom prst="rect">
            <a:avLst/>
          </a:prstGeom>
          <a:gradFill rotWithShape="0">
            <a:gsLst>
              <a:gs pos="0">
                <a:srgbClr val="1A2464"/>
              </a:gs>
              <a:gs pos="100000">
                <a:srgbClr val="46558F"/>
              </a:gs>
            </a:gsLst>
            <a:lin ang="5400000" scaled="1"/>
          </a:gra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sz="1266">
              <a:solidFill>
                <a:prstClr val="black"/>
              </a:solidFill>
            </a:endParaRPr>
          </a:p>
        </p:txBody>
      </p:sp>
      <p:sp>
        <p:nvSpPr>
          <p:cNvPr id="91164" name="Rectangle 28"/>
          <p:cNvSpPr>
            <a:spLocks/>
          </p:cNvSpPr>
          <p:nvPr userDrawn="1"/>
        </p:nvSpPr>
        <p:spPr bwMode="auto">
          <a:xfrm>
            <a:off x="0" y="5027414"/>
            <a:ext cx="9144000" cy="44648"/>
          </a:xfrm>
          <a:prstGeom prst="rect">
            <a:avLst/>
          </a:prstGeom>
          <a:gradFill rotWithShape="0">
            <a:gsLst>
              <a:gs pos="0">
                <a:srgbClr val="B3B3B3"/>
              </a:gs>
              <a:gs pos="100000">
                <a:srgbClr val="000000"/>
              </a:gs>
            </a:gsLst>
            <a:lin ang="5400000" scaled="1"/>
          </a:gra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sz="1266">
              <a:solidFill>
                <a:prstClr val="black"/>
              </a:solidFill>
            </a:endParaRPr>
          </a:p>
        </p:txBody>
      </p:sp>
      <p:sp>
        <p:nvSpPr>
          <p:cNvPr id="91168" name="Rectangle 32"/>
          <p:cNvSpPr>
            <a:spLocks noGrp="1" noChangeArrowheads="1"/>
          </p:cNvSpPr>
          <p:nvPr>
            <p:ph type="ctrTitle" sz="quarter"/>
          </p:nvPr>
        </p:nvSpPr>
        <p:spPr>
          <a:xfrm>
            <a:off x="642938" y="2303859"/>
            <a:ext cx="7822406" cy="1607344"/>
          </a:xfrm>
          <a:ln w="9525"/>
        </p:spPr>
        <p:txBody>
          <a:bodyPr lIns="91420" tIns="45710" rIns="91420" bIns="45710"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0085780"/>
      </p:ext>
    </p:extLst>
  </p:cSld>
  <p:clrMapOvr>
    <a:masterClrMapping/>
  </p:clrMapOvr>
  <p:transition>
    <p:split orient="vert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287801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57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98477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72222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62228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42348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06666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06115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12683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23321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67276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57" name="Picture 2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05883" y="1455540"/>
            <a:ext cx="6152555" cy="615255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grpSp>
        <p:nvGrpSpPr>
          <p:cNvPr id="91159" name="Group 23"/>
          <p:cNvGrpSpPr>
            <a:grpSpLocks/>
          </p:cNvGrpSpPr>
          <p:nvPr userDrawn="1"/>
        </p:nvGrpSpPr>
        <p:grpSpPr bwMode="auto">
          <a:xfrm>
            <a:off x="0" y="0"/>
            <a:ext cx="9144000" cy="2168798"/>
            <a:chOff x="0" y="0"/>
            <a:chExt cx="8192" cy="1944"/>
          </a:xfrm>
        </p:grpSpPr>
        <p:sp>
          <p:nvSpPr>
            <p:cNvPr id="91160" name="Rectangle 24"/>
            <p:cNvSpPr>
              <a:spLocks/>
            </p:cNvSpPr>
            <p:nvPr/>
          </p:nvSpPr>
          <p:spPr bwMode="auto">
            <a:xfrm>
              <a:off x="0" y="1600"/>
              <a:ext cx="8192" cy="40"/>
            </a:xfrm>
            <a:prstGeom prst="rect">
              <a:avLst/>
            </a:prstGeom>
            <a:gradFill rotWithShape="0">
              <a:gsLst>
                <a:gs pos="0">
                  <a:srgbClr val="000000"/>
                </a:gs>
                <a:gs pos="100000">
                  <a:srgbClr val="B3B3B3"/>
                </a:gs>
              </a:gsLst>
              <a:lin ang="5400000" scaled="1"/>
            </a:gradFill>
            <a:ln w="25400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 sz="1266">
                <a:solidFill>
                  <a:prstClr val="black"/>
                </a:solidFill>
              </a:endParaRPr>
            </a:p>
          </p:txBody>
        </p:sp>
        <p:sp>
          <p:nvSpPr>
            <p:cNvPr id="91161" name="Rectangle 25"/>
            <p:cNvSpPr>
              <a:spLocks/>
            </p:cNvSpPr>
            <p:nvPr/>
          </p:nvSpPr>
          <p:spPr bwMode="auto">
            <a:xfrm>
              <a:off x="0" y="0"/>
              <a:ext cx="8192" cy="1600"/>
            </a:xfrm>
            <a:prstGeom prst="rect">
              <a:avLst/>
            </a:prstGeom>
            <a:gradFill rotWithShape="0">
              <a:gsLst>
                <a:gs pos="0">
                  <a:srgbClr val="1A2464"/>
                </a:gs>
                <a:gs pos="100000">
                  <a:srgbClr val="46558F"/>
                </a:gs>
              </a:gsLst>
              <a:lin ang="5400000" scaled="1"/>
            </a:gradFill>
            <a:ln w="25400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 sz="1266">
                <a:solidFill>
                  <a:prstClr val="black"/>
                </a:solidFill>
              </a:endParaRPr>
            </a:p>
          </p:txBody>
        </p:sp>
        <p:pic>
          <p:nvPicPr>
            <p:cNvPr id="91162" name="Picture 2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121" y="0"/>
              <a:ext cx="1944" cy="194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</p:pic>
      </p:grpSp>
      <p:sp>
        <p:nvSpPr>
          <p:cNvPr id="91163" name="Rectangle 27"/>
          <p:cNvSpPr>
            <a:spLocks/>
          </p:cNvSpPr>
          <p:nvPr userDrawn="1"/>
        </p:nvSpPr>
        <p:spPr bwMode="auto">
          <a:xfrm>
            <a:off x="0" y="5072062"/>
            <a:ext cx="9144000" cy="1785938"/>
          </a:xfrm>
          <a:prstGeom prst="rect">
            <a:avLst/>
          </a:prstGeom>
          <a:gradFill rotWithShape="0">
            <a:gsLst>
              <a:gs pos="0">
                <a:srgbClr val="1A2464"/>
              </a:gs>
              <a:gs pos="100000">
                <a:srgbClr val="46558F"/>
              </a:gs>
            </a:gsLst>
            <a:lin ang="5400000" scaled="1"/>
          </a:gra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sz="1266">
              <a:solidFill>
                <a:prstClr val="black"/>
              </a:solidFill>
            </a:endParaRPr>
          </a:p>
        </p:txBody>
      </p:sp>
      <p:sp>
        <p:nvSpPr>
          <p:cNvPr id="91164" name="Rectangle 28"/>
          <p:cNvSpPr>
            <a:spLocks/>
          </p:cNvSpPr>
          <p:nvPr userDrawn="1"/>
        </p:nvSpPr>
        <p:spPr bwMode="auto">
          <a:xfrm>
            <a:off x="0" y="5027414"/>
            <a:ext cx="9144000" cy="44648"/>
          </a:xfrm>
          <a:prstGeom prst="rect">
            <a:avLst/>
          </a:prstGeom>
          <a:gradFill rotWithShape="0">
            <a:gsLst>
              <a:gs pos="0">
                <a:srgbClr val="B3B3B3"/>
              </a:gs>
              <a:gs pos="100000">
                <a:srgbClr val="000000"/>
              </a:gs>
            </a:gsLst>
            <a:lin ang="5400000" scaled="1"/>
          </a:gradFill>
          <a:ln w="25400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endParaRPr lang="en-US" sz="1266">
              <a:solidFill>
                <a:prstClr val="black"/>
              </a:solidFill>
            </a:endParaRPr>
          </a:p>
        </p:txBody>
      </p:sp>
      <p:sp>
        <p:nvSpPr>
          <p:cNvPr id="91168" name="Rectangle 32"/>
          <p:cNvSpPr>
            <a:spLocks noGrp="1" noChangeArrowheads="1"/>
          </p:cNvSpPr>
          <p:nvPr>
            <p:ph type="ctrTitle" sz="quarter"/>
          </p:nvPr>
        </p:nvSpPr>
        <p:spPr>
          <a:xfrm>
            <a:off x="642938" y="2303859"/>
            <a:ext cx="7822406" cy="1607344"/>
          </a:xfrm>
          <a:ln w="9525"/>
        </p:spPr>
        <p:txBody>
          <a:bodyPr lIns="91420" tIns="45710" rIns="91420" bIns="45710"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945608"/>
      </p:ext>
    </p:extLst>
  </p:cSld>
  <p:clrMapOvr>
    <a:masterClrMapping/>
  </p:clrMapOvr>
  <p:transition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C3C87E0E-DEE9-401D-BE89-F55025CB77F4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036F8339-A156-4FF0-829D-E16FD509152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7200" y="76200"/>
            <a:ext cx="47244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697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28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7200" y="76200"/>
            <a:ext cx="47244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8981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28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7200" y="76200"/>
            <a:ext cx="47244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2655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28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7200" y="76200"/>
            <a:ext cx="4724400" cy="7159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41FAB-DDC0-4C8D-A2C0-9BFAD0961D1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10/19/2015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350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2800" b="1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1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hyperlink" Target="http://www.owasp.org/index.php/SQL_Injection_Prevention_Cheat_Sheet" TargetMode="External"/><Relationship Id="rId2" Type="http://schemas.openxmlformats.org/officeDocument/2006/relationships/slideLayout" Target="../slideLayouts/slideLayout37.xml"/><Relationship Id="rId1" Type="http://schemas.openxmlformats.org/officeDocument/2006/relationships/tags" Target="../tags/tag3.xml"/><Relationship Id="rId6" Type="http://schemas.openxmlformats.org/officeDocument/2006/relationships/hyperlink" Target="https://www.owasp.org/index.php/AntiSamy" TargetMode="External"/><Relationship Id="rId5" Type="http://schemas.openxmlformats.org/officeDocument/2006/relationships/hyperlink" Target="https://www.owasp.org/index.php/OWASP_Java_Encoder_Project" TargetMode="External"/><Relationship Id="rId4" Type="http://schemas.openxmlformats.org/officeDocument/2006/relationships/hyperlink" Target="https://www.owasp.org/index.php/ESAPI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9.xml"/><Relationship Id="rId1" Type="http://schemas.openxmlformats.org/officeDocument/2006/relationships/tags" Target="../tags/tag4.xml"/><Relationship Id="rId5" Type="http://schemas.openxmlformats.org/officeDocument/2006/relationships/hyperlink" Target="http://www.owasp.org/index.php/XSS_(Cross_Site_Scripting)_Prevention_Cheat_Sheet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curitymagick/CAS-tutorials" TargetMode="External"/><Relationship Id="rId2" Type="http://schemas.openxmlformats.org/officeDocument/2006/relationships/hyperlink" Target="https://www.youtube.com/watch?v=WifMAzjg-uY&amp;list=PLN4xLdCXjOvTS0jXafcllAkYZy9IurxQ4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oracle.com/javase/7/docs/api/java/security/SecureRandom.html" TargetMode="External"/><Relationship Id="rId2" Type="http://schemas.openxmlformats.org/officeDocument/2006/relationships/hyperlink" Target="http://docs.oracle.com/javase/7/docs/api/java/util/Random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Security Lunch and Learn 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Nancy </a:t>
            </a:r>
            <a:r>
              <a:rPr lang="en-GB" dirty="0" err="1" smtClean="0"/>
              <a:t>Snoke</a:t>
            </a:r>
            <a:endParaRPr lang="en-GB" dirty="0" smtClean="0"/>
          </a:p>
          <a:p>
            <a:endParaRPr lang="en-GB" dirty="0"/>
          </a:p>
          <a:p>
            <a:r>
              <a:rPr lang="en-GB" dirty="0" smtClean="0"/>
              <a:t>October 19,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11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 Features</a:t>
            </a:r>
            <a:endParaRPr lang="en-US" dirty="0"/>
          </a:p>
        </p:txBody>
      </p:sp>
      <p:pic>
        <p:nvPicPr>
          <p:cNvPr id="4" name="New-Features-Security-Lunch-And_Learn-3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2325" y="2324100"/>
            <a:ext cx="4678363" cy="3508375"/>
          </a:xfrm>
        </p:spPr>
      </p:pic>
    </p:spTree>
    <p:extLst>
      <p:ext uri="{BB962C8B-B14F-4D97-AF65-F5344CB8AC3E}">
        <p14:creationId xmlns:p14="http://schemas.microsoft.com/office/powerpoint/2010/main" val="931927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2013-A3 – </a:t>
            </a:r>
            <a:br>
              <a:rPr lang="en-US" dirty="0" smtClean="0"/>
            </a:br>
            <a:r>
              <a:rPr lang="en-US" dirty="0" smtClean="0"/>
              <a:t>Cross-Site Scripting (XSS)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808126209"/>
              </p:ext>
            </p:extLst>
          </p:nvPr>
        </p:nvGraphicFramePr>
        <p:xfrm>
          <a:off x="457200" y="1524000"/>
          <a:ext cx="82296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293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b="1" dirty="0" smtClean="0"/>
              <a:t>Cross-Site Scripting Illustrated</a:t>
            </a:r>
          </a:p>
        </p:txBody>
      </p:sp>
      <p:sp>
        <p:nvSpPr>
          <p:cNvPr id="12291" name="Rectangle 3"/>
          <p:cNvSpPr>
            <a:spLocks noChangeArrowheads="1"/>
          </p:cNvSpPr>
          <p:nvPr/>
        </p:nvSpPr>
        <p:spPr bwMode="gray">
          <a:xfrm>
            <a:off x="6553200" y="2065337"/>
            <a:ext cx="2362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>
              <a:spcBef>
                <a:spcPct val="20000"/>
              </a:spcBef>
              <a:buFont typeface="Webdings" pitchFamily="18" charset="2"/>
              <a:buNone/>
            </a:pPr>
            <a:r>
              <a:rPr lang="en-US" b="1">
                <a:solidFill>
                  <a:prstClr val="black"/>
                </a:solidFill>
              </a:rPr>
              <a:t>Application with stored XSS vulnerability</a:t>
            </a:r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gray">
          <a:xfrm>
            <a:off x="2311400" y="4230687"/>
            <a:ext cx="3505200" cy="177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93" name="Line 5"/>
          <p:cNvSpPr>
            <a:spLocks noChangeShapeType="1"/>
          </p:cNvSpPr>
          <p:nvPr/>
        </p:nvSpPr>
        <p:spPr bwMode="auto">
          <a:xfrm>
            <a:off x="5816600" y="3033712"/>
            <a:ext cx="1066800" cy="73342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176134" name="Picture 6" descr="TN_hacker"/>
          <p:cNvPicPr>
            <a:picLocks noChangeAspect="1" noChangeArrowheads="1"/>
          </p:cNvPicPr>
          <p:nvPr/>
        </p:nvPicPr>
        <p:blipFill>
          <a:blip r:embed="rId5" cstate="print">
            <a:lum bright="24000" contrast="42000"/>
          </a:blip>
          <a:srcRect/>
          <a:stretch>
            <a:fillRect/>
          </a:stretch>
        </p:blipFill>
        <p:spPr bwMode="auto">
          <a:xfrm>
            <a:off x="1016000" y="2087562"/>
            <a:ext cx="1093788" cy="1268413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</p:pic>
      <p:sp>
        <p:nvSpPr>
          <p:cNvPr id="12295" name="Oval 7"/>
          <p:cNvSpPr>
            <a:spLocks noChangeArrowheads="1"/>
          </p:cNvSpPr>
          <p:nvPr/>
        </p:nvSpPr>
        <p:spPr bwMode="auto">
          <a:xfrm>
            <a:off x="914400" y="6332537"/>
            <a:ext cx="471488" cy="373063"/>
          </a:xfrm>
          <a:prstGeom prst="ellipse">
            <a:avLst/>
          </a:prstGeom>
          <a:solidFill>
            <a:srgbClr val="66FF66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>
            <a:spAutoFit/>
          </a:bodyPr>
          <a:lstStyle/>
          <a:p>
            <a:r>
              <a:rPr lang="en-US">
                <a:solidFill>
                  <a:prstClr val="black"/>
                </a:solidFill>
              </a:rPr>
              <a:t>3</a:t>
            </a:r>
          </a:p>
        </p:txBody>
      </p:sp>
      <p:sp>
        <p:nvSpPr>
          <p:cNvPr id="12296" name="Oval 8"/>
          <p:cNvSpPr>
            <a:spLocks noChangeArrowheads="1"/>
          </p:cNvSpPr>
          <p:nvPr/>
        </p:nvSpPr>
        <p:spPr bwMode="auto">
          <a:xfrm>
            <a:off x="1701800" y="3905250"/>
            <a:ext cx="471488" cy="373062"/>
          </a:xfrm>
          <a:prstGeom prst="ellipse">
            <a:avLst/>
          </a:prstGeom>
          <a:solidFill>
            <a:srgbClr val="66FF66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>
            <a:spAutoFit/>
          </a:bodyPr>
          <a:lstStyle/>
          <a:p>
            <a:r>
              <a:rPr lang="en-US">
                <a:solidFill>
                  <a:prstClr val="black"/>
                </a:solidFill>
              </a:rPr>
              <a:t>2</a:t>
            </a:r>
          </a:p>
        </p:txBody>
      </p:sp>
      <p:sp>
        <p:nvSpPr>
          <p:cNvPr id="12297" name="Line 9"/>
          <p:cNvSpPr>
            <a:spLocks noChangeShapeType="1"/>
          </p:cNvSpPr>
          <p:nvPr/>
        </p:nvSpPr>
        <p:spPr bwMode="auto">
          <a:xfrm flipH="1">
            <a:off x="5816600" y="4367212"/>
            <a:ext cx="1066800" cy="80168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2298" name="Rectangle 10"/>
          <p:cNvSpPr>
            <a:spLocks noChangeArrowheads="1"/>
          </p:cNvSpPr>
          <p:nvPr/>
        </p:nvSpPr>
        <p:spPr bwMode="gray">
          <a:xfrm>
            <a:off x="2159000" y="1503362"/>
            <a:ext cx="5181600" cy="26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342900" indent="-342900">
              <a:spcBef>
                <a:spcPct val="20000"/>
              </a:spcBef>
              <a:buFont typeface="Webdings" pitchFamily="18" charset="2"/>
              <a:buNone/>
            </a:pPr>
            <a:r>
              <a:rPr lang="en-US" b="1">
                <a:solidFill>
                  <a:prstClr val="black"/>
                </a:solidFill>
              </a:rPr>
              <a:t>Attacker sets the trap – update my profile</a:t>
            </a:r>
          </a:p>
        </p:txBody>
      </p:sp>
      <p:pic>
        <p:nvPicPr>
          <p:cNvPr id="12299" name="Picture 1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gray">
          <a:xfrm>
            <a:off x="2311400" y="1831975"/>
            <a:ext cx="3505200" cy="1773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300" name="Rectangle 12"/>
          <p:cNvSpPr>
            <a:spLocks noChangeArrowheads="1"/>
          </p:cNvSpPr>
          <p:nvPr/>
        </p:nvSpPr>
        <p:spPr bwMode="auto">
          <a:xfrm>
            <a:off x="3225800" y="2668587"/>
            <a:ext cx="2438400" cy="1077218"/>
          </a:xfrm>
          <a:prstGeom prst="rect">
            <a:avLst/>
          </a:prstGeom>
          <a:solidFill>
            <a:srgbClr val="FFFFCC"/>
          </a:solidFill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prstClr val="black"/>
              </a:buClr>
              <a:buSzPct val="90000"/>
            </a:pPr>
            <a:r>
              <a:rPr lang="en-US" sz="1600" b="1" dirty="0">
                <a:solidFill>
                  <a:prstClr val="black"/>
                </a:solidFill>
              </a:rPr>
              <a:t>Attacker enters a malicious script into a web page that stores the data on the server</a:t>
            </a:r>
          </a:p>
        </p:txBody>
      </p:sp>
      <p:sp>
        <p:nvSpPr>
          <p:cNvPr id="12301" name="Oval 13"/>
          <p:cNvSpPr>
            <a:spLocks noChangeArrowheads="1"/>
          </p:cNvSpPr>
          <p:nvPr/>
        </p:nvSpPr>
        <p:spPr bwMode="auto">
          <a:xfrm>
            <a:off x="1701800" y="1487487"/>
            <a:ext cx="471488" cy="373063"/>
          </a:xfrm>
          <a:prstGeom prst="ellipse">
            <a:avLst/>
          </a:prstGeom>
          <a:solidFill>
            <a:srgbClr val="66FF66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>
            <a:spAutoFit/>
          </a:bodyPr>
          <a:lstStyle/>
          <a:p>
            <a:r>
              <a:rPr lang="en-US">
                <a:solidFill>
                  <a:prstClr val="black"/>
                </a:solidFill>
              </a:rPr>
              <a:t>1</a:t>
            </a:r>
          </a:p>
        </p:txBody>
      </p:sp>
      <p:sp>
        <p:nvSpPr>
          <p:cNvPr id="12302" name="Rectangle 14"/>
          <p:cNvSpPr>
            <a:spLocks noChangeArrowheads="1"/>
          </p:cNvSpPr>
          <p:nvPr/>
        </p:nvSpPr>
        <p:spPr bwMode="gray">
          <a:xfrm>
            <a:off x="2151063" y="3903662"/>
            <a:ext cx="5181600" cy="26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342900" indent="-342900">
              <a:spcBef>
                <a:spcPct val="20000"/>
              </a:spcBef>
              <a:buFont typeface="Webdings" pitchFamily="18" charset="2"/>
              <a:buNone/>
            </a:pPr>
            <a:r>
              <a:rPr lang="en-US" b="1" dirty="0">
                <a:solidFill>
                  <a:prstClr val="black"/>
                </a:solidFill>
              </a:rPr>
              <a:t>Victim views page – sees attacker profile</a:t>
            </a:r>
          </a:p>
        </p:txBody>
      </p:sp>
      <p:sp>
        <p:nvSpPr>
          <p:cNvPr id="12303" name="Rectangle 15"/>
          <p:cNvSpPr>
            <a:spLocks noChangeArrowheads="1"/>
          </p:cNvSpPr>
          <p:nvPr/>
        </p:nvSpPr>
        <p:spPr bwMode="gray">
          <a:xfrm>
            <a:off x="1371600" y="6380162"/>
            <a:ext cx="6324600" cy="26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marL="342900" indent="-342900">
              <a:spcBef>
                <a:spcPct val="20000"/>
              </a:spcBef>
              <a:buFont typeface="Webdings" pitchFamily="18" charset="2"/>
              <a:buNone/>
            </a:pPr>
            <a:r>
              <a:rPr lang="en-US" b="1" dirty="0">
                <a:solidFill>
                  <a:prstClr val="black"/>
                </a:solidFill>
              </a:rPr>
              <a:t>Script silently sends attacker Victim’s session cookie</a:t>
            </a:r>
          </a:p>
        </p:txBody>
      </p:sp>
      <p:sp>
        <p:nvSpPr>
          <p:cNvPr id="12304" name="Rectangle 16"/>
          <p:cNvSpPr>
            <a:spLocks noChangeArrowheads="1"/>
          </p:cNvSpPr>
          <p:nvPr/>
        </p:nvSpPr>
        <p:spPr bwMode="auto">
          <a:xfrm>
            <a:off x="3225800" y="5035550"/>
            <a:ext cx="2438400" cy="1077218"/>
          </a:xfrm>
          <a:prstGeom prst="rect">
            <a:avLst/>
          </a:prstGeom>
          <a:solidFill>
            <a:srgbClr val="FFFFCC"/>
          </a:solidFill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prstClr val="black"/>
              </a:buClr>
              <a:buSzPct val="90000"/>
            </a:pPr>
            <a:r>
              <a:rPr lang="en-US" sz="1600" b="1">
                <a:solidFill>
                  <a:prstClr val="black"/>
                </a:solidFill>
              </a:rPr>
              <a:t>Script runs inside victim’s browser with full access to the DOM and cookies</a:t>
            </a:r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6883400" y="3433762"/>
            <a:ext cx="1455738" cy="1412875"/>
            <a:chOff x="4336" y="1870"/>
            <a:chExt cx="917" cy="890"/>
          </a:xfrm>
        </p:grpSpPr>
        <p:sp>
          <p:nvSpPr>
            <p:cNvPr id="12308" name="Rectangle 18"/>
            <p:cNvSpPr>
              <a:spLocks noChangeArrowheads="1"/>
            </p:cNvSpPr>
            <p:nvPr/>
          </p:nvSpPr>
          <p:spPr bwMode="ltGray">
            <a:xfrm>
              <a:off x="4336" y="2616"/>
              <a:ext cx="917" cy="144"/>
            </a:xfrm>
            <a:prstGeom prst="rect">
              <a:avLst/>
            </a:prstGeom>
            <a:solidFill>
              <a:srgbClr val="008000"/>
            </a:solidFill>
            <a:ln w="9525">
              <a:miter lim="800000"/>
              <a:headEnd/>
              <a:tailEnd/>
            </a:ln>
            <a:scene3d>
              <a:camera prst="legacyPerspectiveTopRight">
                <a:rot lat="420000" lon="0" rev="0"/>
              </a:camera>
              <a:lightRig rig="legacyFlat3" dir="b"/>
            </a:scene3d>
            <a:sp3d extrusionH="1801800" prstMaterial="legacyPlastic">
              <a:bevelT w="13500" h="13500" prst="angle"/>
              <a:bevelB w="13500" h="13500" prst="angle"/>
              <a:extrusionClr>
                <a:srgbClr val="008000"/>
              </a:extrusionClr>
            </a:sp3d>
          </p:spPr>
          <p:txBody>
            <a:bodyPr anchor="ctr">
              <a:flatTx/>
            </a:bodyPr>
            <a:lstStyle/>
            <a:p>
              <a:r>
                <a:rPr lang="en-US" sz="1000">
                  <a:solidFill>
                    <a:prstClr val="white"/>
                  </a:solidFill>
                </a:rPr>
                <a:t>Custom Code</a:t>
              </a:r>
            </a:p>
          </p:txBody>
        </p:sp>
        <p:sp>
          <p:nvSpPr>
            <p:cNvPr id="12309" name="Rectangle 19"/>
            <p:cNvSpPr>
              <a:spLocks noChangeArrowheads="1"/>
            </p:cNvSpPr>
            <p:nvPr/>
          </p:nvSpPr>
          <p:spPr bwMode="ltGray">
            <a:xfrm rot="-5400000">
              <a:off x="4023" y="2194"/>
              <a:ext cx="726" cy="78"/>
            </a:xfrm>
            <a:prstGeom prst="rect">
              <a:avLst/>
            </a:prstGeom>
            <a:solidFill>
              <a:srgbClr val="008000"/>
            </a:solidFill>
            <a:ln w="9525">
              <a:miter lim="800000"/>
              <a:headEnd/>
              <a:tailEnd/>
            </a:ln>
            <a:scene3d>
              <a:camera prst="legacyPerspectiveTopRight"/>
              <a:lightRig rig="legacyFlat3" dir="b"/>
            </a:scene3d>
            <a:sp3d extrusionH="1801800" prstMaterial="legacyPlastic">
              <a:bevelT w="13500" h="13500" prst="angle"/>
              <a:bevelB w="13500" h="13500" prst="angle"/>
              <a:extrusionClr>
                <a:srgbClr val="008000"/>
              </a:extrusionClr>
            </a:sp3d>
          </p:spPr>
          <p:txBody>
            <a:bodyPr anchor="ctr">
              <a:flatTx/>
            </a:bodyPr>
            <a:lstStyle/>
            <a:p>
              <a:r>
                <a:rPr lang="en-US" sz="1000">
                  <a:solidFill>
                    <a:prstClr val="white"/>
                  </a:solidFill>
                </a:rPr>
                <a:t>Accounts</a:t>
              </a:r>
            </a:p>
          </p:txBody>
        </p:sp>
        <p:sp>
          <p:nvSpPr>
            <p:cNvPr id="12310" name="Rectangle 20"/>
            <p:cNvSpPr>
              <a:spLocks noChangeArrowheads="1"/>
            </p:cNvSpPr>
            <p:nvPr/>
          </p:nvSpPr>
          <p:spPr bwMode="ltGray">
            <a:xfrm rot="-5400000">
              <a:off x="4139" y="2193"/>
              <a:ext cx="726" cy="79"/>
            </a:xfrm>
            <a:prstGeom prst="rect">
              <a:avLst/>
            </a:prstGeom>
            <a:solidFill>
              <a:srgbClr val="008000"/>
            </a:solidFill>
            <a:ln w="9525">
              <a:miter lim="800000"/>
              <a:headEnd/>
              <a:tailEnd/>
            </a:ln>
            <a:scene3d>
              <a:camera prst="legacyPerspectiveTopRight"/>
              <a:lightRig rig="legacyFlat3" dir="b"/>
            </a:scene3d>
            <a:sp3d extrusionH="1801800" prstMaterial="legacyPlastic">
              <a:bevelT w="13500" h="13500" prst="angle"/>
              <a:bevelB w="13500" h="13500" prst="angle"/>
              <a:extrusionClr>
                <a:srgbClr val="008000"/>
              </a:extrusionClr>
            </a:sp3d>
          </p:spPr>
          <p:txBody>
            <a:bodyPr anchor="ctr">
              <a:flatTx/>
            </a:bodyPr>
            <a:lstStyle/>
            <a:p>
              <a:r>
                <a:rPr lang="en-US" sz="1000">
                  <a:solidFill>
                    <a:prstClr val="white"/>
                  </a:solidFill>
                </a:rPr>
                <a:t>Finance</a:t>
              </a:r>
            </a:p>
          </p:txBody>
        </p:sp>
        <p:sp>
          <p:nvSpPr>
            <p:cNvPr id="12311" name="Rectangle 21"/>
            <p:cNvSpPr>
              <a:spLocks noChangeArrowheads="1"/>
            </p:cNvSpPr>
            <p:nvPr/>
          </p:nvSpPr>
          <p:spPr bwMode="ltGray">
            <a:xfrm rot="-5400000">
              <a:off x="4262" y="2194"/>
              <a:ext cx="726" cy="78"/>
            </a:xfrm>
            <a:prstGeom prst="rect">
              <a:avLst/>
            </a:prstGeom>
            <a:solidFill>
              <a:srgbClr val="008000"/>
            </a:solidFill>
            <a:ln w="9525">
              <a:miter lim="800000"/>
              <a:headEnd/>
              <a:tailEnd/>
            </a:ln>
            <a:scene3d>
              <a:camera prst="legacyPerspectiveTopRight"/>
              <a:lightRig rig="legacyFlat3" dir="b"/>
            </a:scene3d>
            <a:sp3d extrusionH="1801800" prstMaterial="legacyPlastic">
              <a:bevelT w="13500" h="13500" prst="angle"/>
              <a:bevelB w="13500" h="13500" prst="angle"/>
              <a:extrusionClr>
                <a:srgbClr val="008000"/>
              </a:extrusionClr>
            </a:sp3d>
          </p:spPr>
          <p:txBody>
            <a:bodyPr anchor="ctr">
              <a:flatTx/>
            </a:bodyPr>
            <a:lstStyle/>
            <a:p>
              <a:r>
                <a:rPr lang="en-US" sz="1000">
                  <a:solidFill>
                    <a:prstClr val="white"/>
                  </a:solidFill>
                </a:rPr>
                <a:t>Administration</a:t>
              </a:r>
            </a:p>
          </p:txBody>
        </p:sp>
        <p:sp>
          <p:nvSpPr>
            <p:cNvPr id="12312" name="Rectangle 22"/>
            <p:cNvSpPr>
              <a:spLocks noChangeArrowheads="1"/>
            </p:cNvSpPr>
            <p:nvPr/>
          </p:nvSpPr>
          <p:spPr bwMode="ltGray">
            <a:xfrm rot="-5400000">
              <a:off x="4375" y="2193"/>
              <a:ext cx="726" cy="79"/>
            </a:xfrm>
            <a:prstGeom prst="rect">
              <a:avLst/>
            </a:prstGeom>
            <a:solidFill>
              <a:srgbClr val="008000"/>
            </a:solidFill>
            <a:ln w="9525">
              <a:miter lim="800000"/>
              <a:headEnd/>
              <a:tailEnd/>
            </a:ln>
            <a:scene3d>
              <a:camera prst="legacyPerspectiveTopRight"/>
              <a:lightRig rig="legacyFlat3" dir="b"/>
            </a:scene3d>
            <a:sp3d extrusionH="1801800" prstMaterial="legacyPlastic">
              <a:bevelT w="13500" h="13500" prst="angle"/>
              <a:bevelB w="13500" h="13500" prst="angle"/>
              <a:extrusionClr>
                <a:srgbClr val="008000"/>
              </a:extrusionClr>
            </a:sp3d>
          </p:spPr>
          <p:txBody>
            <a:bodyPr anchor="ctr">
              <a:flatTx/>
            </a:bodyPr>
            <a:lstStyle/>
            <a:p>
              <a:r>
                <a:rPr lang="en-US" sz="1000">
                  <a:solidFill>
                    <a:prstClr val="white"/>
                  </a:solidFill>
                </a:rPr>
                <a:t>Transactions</a:t>
              </a:r>
            </a:p>
          </p:txBody>
        </p:sp>
        <p:sp>
          <p:nvSpPr>
            <p:cNvPr id="12313" name="Rectangle 23"/>
            <p:cNvSpPr>
              <a:spLocks noChangeArrowheads="1"/>
            </p:cNvSpPr>
            <p:nvPr/>
          </p:nvSpPr>
          <p:spPr bwMode="ltGray">
            <a:xfrm rot="-5400000">
              <a:off x="4498" y="2194"/>
              <a:ext cx="726" cy="78"/>
            </a:xfrm>
            <a:prstGeom prst="rect">
              <a:avLst/>
            </a:prstGeom>
            <a:solidFill>
              <a:srgbClr val="008000"/>
            </a:solidFill>
            <a:ln w="9525">
              <a:miter lim="800000"/>
              <a:headEnd/>
              <a:tailEnd/>
            </a:ln>
            <a:scene3d>
              <a:camera prst="legacyPerspectiveTopRight"/>
              <a:lightRig rig="legacyFlat3" dir="b"/>
            </a:scene3d>
            <a:sp3d extrusionH="1801800" prstMaterial="legacyPlastic">
              <a:bevelT w="13500" h="13500" prst="angle"/>
              <a:bevelB w="13500" h="13500" prst="angle"/>
              <a:extrusionClr>
                <a:srgbClr val="008000"/>
              </a:extrusionClr>
            </a:sp3d>
          </p:spPr>
          <p:txBody>
            <a:bodyPr anchor="ctr">
              <a:flatTx/>
            </a:bodyPr>
            <a:lstStyle/>
            <a:p>
              <a:r>
                <a:rPr lang="en-US" sz="1000">
                  <a:solidFill>
                    <a:prstClr val="white"/>
                  </a:solidFill>
                </a:rPr>
                <a:t>Communication</a:t>
              </a:r>
            </a:p>
          </p:txBody>
        </p:sp>
        <p:sp>
          <p:nvSpPr>
            <p:cNvPr id="12314" name="Rectangle 24"/>
            <p:cNvSpPr>
              <a:spLocks noChangeArrowheads="1"/>
            </p:cNvSpPr>
            <p:nvPr/>
          </p:nvSpPr>
          <p:spPr bwMode="ltGray">
            <a:xfrm rot="-5400000">
              <a:off x="4609" y="2194"/>
              <a:ext cx="726" cy="78"/>
            </a:xfrm>
            <a:prstGeom prst="rect">
              <a:avLst/>
            </a:prstGeom>
            <a:solidFill>
              <a:srgbClr val="008000"/>
            </a:solidFill>
            <a:ln w="9525">
              <a:miter lim="800000"/>
              <a:headEnd/>
              <a:tailEnd/>
            </a:ln>
            <a:scene3d>
              <a:camera prst="legacyPerspectiveTopRight"/>
              <a:lightRig rig="legacyFlat3" dir="b"/>
            </a:scene3d>
            <a:sp3d extrusionH="1801800" prstMaterial="legacyPlastic">
              <a:bevelT w="13500" h="13500" prst="angle"/>
              <a:bevelB w="13500" h="13500" prst="angle"/>
              <a:extrusionClr>
                <a:srgbClr val="008000"/>
              </a:extrusionClr>
            </a:sp3d>
          </p:spPr>
          <p:txBody>
            <a:bodyPr anchor="ctr">
              <a:flatTx/>
            </a:bodyPr>
            <a:lstStyle/>
            <a:p>
              <a:r>
                <a:rPr lang="en-US" sz="1000" dirty="0">
                  <a:solidFill>
                    <a:prstClr val="white"/>
                  </a:solidFill>
                </a:rPr>
                <a:t>Knowledge Mgmt</a:t>
              </a:r>
            </a:p>
          </p:txBody>
        </p:sp>
        <p:sp>
          <p:nvSpPr>
            <p:cNvPr id="12315" name="Rectangle 25"/>
            <p:cNvSpPr>
              <a:spLocks noChangeArrowheads="1"/>
            </p:cNvSpPr>
            <p:nvPr/>
          </p:nvSpPr>
          <p:spPr bwMode="ltGray">
            <a:xfrm rot="-5400000">
              <a:off x="4725" y="2194"/>
              <a:ext cx="726" cy="78"/>
            </a:xfrm>
            <a:prstGeom prst="rect">
              <a:avLst/>
            </a:prstGeom>
            <a:solidFill>
              <a:srgbClr val="008000"/>
            </a:solidFill>
            <a:ln w="9525">
              <a:miter lim="800000"/>
              <a:headEnd/>
              <a:tailEnd/>
            </a:ln>
            <a:scene3d>
              <a:camera prst="legacyPerspectiveTopRight"/>
              <a:lightRig rig="legacyFlat3" dir="b"/>
            </a:scene3d>
            <a:sp3d extrusionH="1801800" prstMaterial="legacyPlastic">
              <a:bevelT w="13500" h="13500" prst="angle"/>
              <a:bevelB w="13500" h="13500" prst="angle"/>
              <a:extrusionClr>
                <a:srgbClr val="008000"/>
              </a:extrusionClr>
            </a:sp3d>
          </p:spPr>
          <p:txBody>
            <a:bodyPr anchor="ctr">
              <a:flatTx/>
            </a:bodyPr>
            <a:lstStyle/>
            <a:p>
              <a:r>
                <a:rPr lang="en-US" sz="1000">
                  <a:solidFill>
                    <a:prstClr val="white"/>
                  </a:solidFill>
                </a:rPr>
                <a:t>E-Commerce</a:t>
              </a:r>
            </a:p>
          </p:txBody>
        </p:sp>
        <p:sp>
          <p:nvSpPr>
            <p:cNvPr id="12316" name="Rectangle 26"/>
            <p:cNvSpPr>
              <a:spLocks noChangeArrowheads="1"/>
            </p:cNvSpPr>
            <p:nvPr/>
          </p:nvSpPr>
          <p:spPr bwMode="ltGray">
            <a:xfrm rot="-5400000">
              <a:off x="4842" y="2194"/>
              <a:ext cx="726" cy="78"/>
            </a:xfrm>
            <a:prstGeom prst="rect">
              <a:avLst/>
            </a:prstGeom>
            <a:solidFill>
              <a:srgbClr val="008000"/>
            </a:solidFill>
            <a:ln w="9525">
              <a:miter lim="800000"/>
              <a:headEnd/>
              <a:tailEnd/>
            </a:ln>
            <a:scene3d>
              <a:camera prst="legacyPerspectiveTopRight"/>
              <a:lightRig rig="legacyFlat3" dir="b"/>
            </a:scene3d>
            <a:sp3d extrusionH="1801800" prstMaterial="legacyPlastic">
              <a:bevelT w="13500" h="13500" prst="angle"/>
              <a:bevelB w="13500" h="13500" prst="angle"/>
              <a:extrusionClr>
                <a:srgbClr val="008000"/>
              </a:extrusionClr>
            </a:sp3d>
          </p:spPr>
          <p:txBody>
            <a:bodyPr anchor="ctr">
              <a:flatTx/>
            </a:bodyPr>
            <a:lstStyle/>
            <a:p>
              <a:r>
                <a:rPr lang="en-US" sz="1000">
                  <a:solidFill>
                    <a:prstClr val="white"/>
                  </a:solidFill>
                </a:rPr>
                <a:t>Bus. Functions</a:t>
              </a:r>
            </a:p>
          </p:txBody>
        </p:sp>
      </p:grpSp>
      <p:pic>
        <p:nvPicPr>
          <p:cNvPr id="176155" name="Picture 27" descr="businesswoman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16000" y="4502150"/>
            <a:ext cx="1050925" cy="1255712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</p:spPr>
      </p:pic>
      <p:sp>
        <p:nvSpPr>
          <p:cNvPr id="12307" name="Freeform 28"/>
          <p:cNvSpPr>
            <a:spLocks/>
          </p:cNvSpPr>
          <p:nvPr/>
        </p:nvSpPr>
        <p:spPr bwMode="auto">
          <a:xfrm>
            <a:off x="457200" y="3000375"/>
            <a:ext cx="2768600" cy="3235325"/>
          </a:xfrm>
          <a:custGeom>
            <a:avLst/>
            <a:gdLst>
              <a:gd name="T0" fmla="*/ 2147483647 w 1744"/>
              <a:gd name="T1" fmla="*/ 2147483647 h 2328"/>
              <a:gd name="T2" fmla="*/ 2147483647 w 1744"/>
              <a:gd name="T3" fmla="*/ 2147483647 h 2328"/>
              <a:gd name="T4" fmla="*/ 2147483647 w 1744"/>
              <a:gd name="T5" fmla="*/ 2147483647 h 2328"/>
              <a:gd name="T6" fmla="*/ 2147483647 w 1744"/>
              <a:gd name="T7" fmla="*/ 2147483647 h 2328"/>
              <a:gd name="T8" fmla="*/ 2147483647 w 1744"/>
              <a:gd name="T9" fmla="*/ 2147483647 h 2328"/>
              <a:gd name="T10" fmla="*/ 2147483647 w 1744"/>
              <a:gd name="T11" fmla="*/ 2147483647 h 232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744"/>
              <a:gd name="T19" fmla="*/ 0 h 2328"/>
              <a:gd name="T20" fmla="*/ 1744 w 1744"/>
              <a:gd name="T21" fmla="*/ 2328 h 232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744" h="2328">
                <a:moveTo>
                  <a:pt x="1744" y="1704"/>
                </a:moveTo>
                <a:cubicBezTo>
                  <a:pt x="1492" y="1904"/>
                  <a:pt x="1240" y="2104"/>
                  <a:pt x="976" y="2184"/>
                </a:cubicBezTo>
                <a:cubicBezTo>
                  <a:pt x="712" y="2264"/>
                  <a:pt x="320" y="2328"/>
                  <a:pt x="160" y="2184"/>
                </a:cubicBezTo>
                <a:cubicBezTo>
                  <a:pt x="0" y="2040"/>
                  <a:pt x="32" y="1648"/>
                  <a:pt x="16" y="1320"/>
                </a:cubicBezTo>
                <a:cubicBezTo>
                  <a:pt x="0" y="992"/>
                  <a:pt x="8" y="432"/>
                  <a:pt x="64" y="216"/>
                </a:cubicBezTo>
                <a:cubicBezTo>
                  <a:pt x="120" y="0"/>
                  <a:pt x="236" y="12"/>
                  <a:pt x="352" y="24"/>
                </a:cubicBezTo>
              </a:path>
            </a:pathLst>
          </a:cu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</p:spPr>
        <p:txBody>
          <a:bodyPr wrap="none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9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0404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Basic XSS Demo</a:t>
            </a:r>
            <a:endParaRPr lang="en-US" dirty="0"/>
          </a:p>
        </p:txBody>
      </p:sp>
      <p:pic>
        <p:nvPicPr>
          <p:cNvPr id="4" name="Basic-XSS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2325" y="2324100"/>
            <a:ext cx="4678363" cy="3508375"/>
          </a:xfrm>
        </p:spPr>
      </p:pic>
    </p:spTree>
    <p:extLst>
      <p:ext uri="{BB962C8B-B14F-4D97-AF65-F5344CB8AC3E}">
        <p14:creationId xmlns:p14="http://schemas.microsoft.com/office/powerpoint/2010/main" val="130498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XSS Gain </a:t>
            </a:r>
            <a:r>
              <a:rPr lang="en-GB" dirty="0" err="1" smtClean="0"/>
              <a:t>Privleges</a:t>
            </a:r>
            <a:endParaRPr lang="en-US" dirty="0"/>
          </a:p>
        </p:txBody>
      </p:sp>
      <p:pic>
        <p:nvPicPr>
          <p:cNvPr id="4" name="XSS-Xploit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2325" y="2324100"/>
            <a:ext cx="4678363" cy="3508375"/>
          </a:xfrm>
        </p:spPr>
      </p:pic>
    </p:spTree>
    <p:extLst>
      <p:ext uri="{BB962C8B-B14F-4D97-AF65-F5344CB8AC3E}">
        <p14:creationId xmlns:p14="http://schemas.microsoft.com/office/powerpoint/2010/main" val="399268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1"/>
          <p:cNvGrpSpPr/>
          <p:nvPr/>
        </p:nvGrpSpPr>
        <p:grpSpPr>
          <a:xfrm>
            <a:off x="7937364" y="4876800"/>
            <a:ext cx="1206636" cy="1514810"/>
            <a:chOff x="6677870" y="3505200"/>
            <a:chExt cx="1570741" cy="2160909"/>
          </a:xfrm>
        </p:grpSpPr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677870" y="3631309"/>
              <a:ext cx="1524000" cy="16264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cxnSp>
          <p:nvCxnSpPr>
            <p:cNvPr id="9" name="Straight Connector 8"/>
            <p:cNvCxnSpPr>
              <a:stCxn id="10" idx="7"/>
              <a:endCxn id="10" idx="3"/>
            </p:cNvCxnSpPr>
            <p:nvPr/>
          </p:nvCxnSpPr>
          <p:spPr bwMode="auto">
            <a:xfrm rot="16200000" flipH="1" flipV="1">
              <a:off x="6961473" y="3939289"/>
              <a:ext cx="1185394" cy="808222"/>
            </a:xfrm>
            <a:prstGeom prst="line">
              <a:avLst/>
            </a:pr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" name="Oval 9"/>
            <p:cNvSpPr/>
            <p:nvPr/>
          </p:nvSpPr>
          <p:spPr bwMode="auto">
            <a:xfrm>
              <a:off x="6982670" y="3505200"/>
              <a:ext cx="1143000" cy="1676400"/>
            </a:xfrm>
            <a:prstGeom prst="ellipse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400" b="1">
                <a:solidFill>
                  <a:prstClr val="black"/>
                </a:solidFill>
                <a:latin typeface="Arial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777061" y="5257793"/>
              <a:ext cx="1471550" cy="4083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prstClr val="black"/>
                  </a:solidFill>
                </a:rPr>
                <a:t>(</a:t>
              </a:r>
              <a:r>
                <a:rPr lang="en-US" dirty="0" err="1">
                  <a:solidFill>
                    <a:prstClr val="black"/>
                  </a:solidFill>
                </a:rPr>
                <a:t>AntiSamy</a:t>
              </a:r>
              <a:r>
                <a:rPr lang="en-US" dirty="0">
                  <a:solidFill>
                    <a:prstClr val="black"/>
                  </a:solidFill>
                </a:rPr>
                <a:t>)</a:t>
              </a:r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Avoiding XSS Flaws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70037"/>
            <a:ext cx="8229600" cy="5211763"/>
          </a:xfrm>
        </p:spPr>
        <p:txBody>
          <a:bodyPr>
            <a:normAutofit fontScale="92500"/>
          </a:bodyPr>
          <a:lstStyle/>
          <a:p>
            <a:r>
              <a:rPr lang="en-US" sz="2400" b="1" dirty="0" smtClean="0"/>
              <a:t>Recommendations</a:t>
            </a:r>
          </a:p>
          <a:p>
            <a:pPr marL="688975" lvl="1" indent="-342900"/>
            <a:r>
              <a:rPr lang="en-US" sz="2000" b="1" dirty="0" smtClean="0"/>
              <a:t>Eliminate Flaw</a:t>
            </a:r>
          </a:p>
          <a:p>
            <a:pPr marL="1035050" lvl="2" indent="-342900"/>
            <a:r>
              <a:rPr lang="en-US" sz="1800" b="1" dirty="0" smtClean="0"/>
              <a:t>Don’t include user supplied input in the output page</a:t>
            </a:r>
          </a:p>
          <a:p>
            <a:pPr marL="688975" lvl="1" indent="-342900"/>
            <a:r>
              <a:rPr lang="en-US" sz="2000" b="1" dirty="0" smtClean="0"/>
              <a:t>Defend Against the Flaw</a:t>
            </a:r>
          </a:p>
          <a:p>
            <a:pPr marL="1035050" lvl="2" indent="-342900"/>
            <a:r>
              <a:rPr lang="en-US" sz="1800" b="1" dirty="0" smtClean="0"/>
              <a:t>Use Content Security Policy (CSP)</a:t>
            </a:r>
          </a:p>
          <a:p>
            <a:pPr marL="1035050" lvl="2" indent="-342900"/>
            <a:r>
              <a:rPr lang="en-US" sz="1800" b="1" dirty="0" smtClean="0"/>
              <a:t>Primary Recommendation: </a:t>
            </a:r>
            <a:r>
              <a:rPr lang="en-US" sz="1800" b="1" u="sng" dirty="0" smtClean="0"/>
              <a:t>Output encode all user supplied input</a:t>
            </a:r>
            <a:r>
              <a:rPr lang="en-US" sz="1800" b="1" dirty="0" smtClean="0"/>
              <a:t> (Use OWASP’s ESAPI or Java Encoders to output encode)</a:t>
            </a:r>
          </a:p>
          <a:p>
            <a:pPr marL="1035050" lvl="2" indent="-342900">
              <a:buNone/>
            </a:pPr>
            <a:r>
              <a:rPr lang="en-US" sz="1800" b="1" dirty="0" smtClean="0"/>
              <a:t>		</a:t>
            </a:r>
            <a:r>
              <a:rPr lang="en-US" sz="1800" b="1" dirty="0" smtClean="0">
                <a:hlinkClick r:id="rId4"/>
              </a:rPr>
              <a:t>https://www.owasp.org/index.php/ESAPI</a:t>
            </a:r>
            <a:endParaRPr lang="en-US" sz="1800" b="1" dirty="0"/>
          </a:p>
          <a:p>
            <a:pPr marL="1035050" lvl="2" indent="-342900">
              <a:buNone/>
            </a:pPr>
            <a:r>
              <a:rPr lang="en-US" sz="1800" b="1" dirty="0" smtClean="0"/>
              <a:t>		</a:t>
            </a:r>
            <a:r>
              <a:rPr lang="en-US" sz="1800" b="1" dirty="0">
                <a:hlinkClick r:id="rId5"/>
              </a:rPr>
              <a:t>https://www.owasp.org/index.php/OWASP_Java_Encoder_Project</a:t>
            </a:r>
            <a:endParaRPr lang="en-US" sz="1800" b="1" dirty="0" smtClean="0"/>
          </a:p>
          <a:p>
            <a:pPr marL="1035050" lvl="2" indent="-342900"/>
            <a:r>
              <a:rPr lang="en-US" sz="1800" b="1" dirty="0" smtClean="0"/>
              <a:t>Perform ‘white </a:t>
            </a:r>
            <a:r>
              <a:rPr lang="en-US" sz="1800" b="1" dirty="0" err="1" smtClean="0"/>
              <a:t>list’</a:t>
            </a:r>
            <a:r>
              <a:rPr lang="en-US" sz="1800" b="1" dirty="0" smtClean="0"/>
              <a:t> input validation on all user input to be included in page</a:t>
            </a:r>
          </a:p>
          <a:p>
            <a:pPr marL="1035050" lvl="2" indent="-342900"/>
            <a:r>
              <a:rPr lang="en-US" sz="1800" b="1" dirty="0" smtClean="0"/>
              <a:t>For large chunks of user supplied HTML, use OWASP’s </a:t>
            </a:r>
            <a:r>
              <a:rPr lang="en-US" sz="1800" b="1" dirty="0" err="1" smtClean="0"/>
              <a:t>AntiSamy</a:t>
            </a:r>
            <a:r>
              <a:rPr lang="en-US" sz="1800" b="1" dirty="0" smtClean="0"/>
              <a:t> to sanitize this HTML to make it safe</a:t>
            </a:r>
          </a:p>
          <a:p>
            <a:pPr marL="1035050" lvl="2" indent="-342900">
              <a:buNone/>
            </a:pPr>
            <a:r>
              <a:rPr lang="en-US" sz="1800" b="1" dirty="0" smtClean="0"/>
              <a:t>	      See: </a:t>
            </a:r>
            <a:r>
              <a:rPr lang="en-US" sz="1800" b="1" dirty="0" smtClean="0">
                <a:hlinkClick r:id="rId6"/>
              </a:rPr>
              <a:t>https://www.owasp.org/index.php/AntiSamy</a:t>
            </a:r>
            <a:endParaRPr lang="en-US" sz="1800" b="1" dirty="0" smtClean="0"/>
          </a:p>
          <a:p>
            <a:pPr eaLnBrk="1" hangingPunct="1"/>
            <a:r>
              <a:rPr lang="en-US" sz="2400" b="1" dirty="0" smtClean="0"/>
              <a:t>References</a:t>
            </a:r>
          </a:p>
          <a:p>
            <a:pPr lvl="1" eaLnBrk="1" hangingPunct="1"/>
            <a:r>
              <a:rPr lang="en-US" sz="2000" b="1" dirty="0" smtClean="0"/>
              <a:t>For how to output encode properly, read the </a:t>
            </a:r>
            <a:r>
              <a:rPr lang="en-US" sz="1600" b="1" dirty="0" smtClean="0">
                <a:hlinkClick r:id="rId7"/>
              </a:rPr>
              <a:t>https://www.owasp.org/index.php/XSS_(Cross Site Scripting) Prevention Cheat Sheet</a:t>
            </a:r>
            <a:r>
              <a:rPr lang="en-US" sz="1600" b="1" dirty="0" smtClean="0"/>
              <a:t> 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431397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smtClean="0"/>
              <a:t>Safe Escaping Schemes in Various HTML Execution Contexts</a:t>
            </a:r>
            <a:endParaRPr lang="en-US" sz="2400" b="1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5857" y="990600"/>
            <a:ext cx="4434349" cy="4657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 bwMode="auto">
          <a:xfrm>
            <a:off x="1752601" y="4031632"/>
            <a:ext cx="3025050" cy="644065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prstClr val="black"/>
                </a:solidFill>
                <a:latin typeface="Tahoma" charset="0"/>
              </a:rPr>
              <a:t>CSS Property Values</a:t>
            </a:r>
          </a:p>
          <a:p>
            <a:pPr algn="ctr" eaLnBrk="0" hangingPunct="0"/>
            <a:r>
              <a:rPr lang="en-US" sz="1100" b="1" dirty="0">
                <a:solidFill>
                  <a:prstClr val="black"/>
                </a:solidFill>
              </a:rPr>
              <a:t>(e.g., .</a:t>
            </a:r>
            <a:r>
              <a:rPr lang="en-US" sz="1100" b="1" dirty="0" err="1">
                <a:solidFill>
                  <a:prstClr val="black"/>
                </a:solidFill>
              </a:rPr>
              <a:t>pdiv</a:t>
            </a:r>
            <a:r>
              <a:rPr lang="en-US" sz="1100" b="1" dirty="0">
                <a:solidFill>
                  <a:prstClr val="black"/>
                </a:solidFill>
              </a:rPr>
              <a:t> a:hover {color: </a:t>
            </a:r>
            <a:r>
              <a:rPr lang="en-US" sz="1100" b="1" dirty="0">
                <a:solidFill>
                  <a:srgbClr val="FF0000"/>
                </a:solidFill>
              </a:rPr>
              <a:t>red; text-decoration: underline</a:t>
            </a:r>
            <a:r>
              <a:rPr lang="en-US" sz="1100" b="1" dirty="0">
                <a:solidFill>
                  <a:prstClr val="black"/>
                </a:solidFill>
              </a:rPr>
              <a:t>} )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1228628" y="3167225"/>
            <a:ext cx="2904056" cy="670272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solidFill>
                  <a:prstClr val="black"/>
                </a:solidFill>
                <a:latin typeface="Tahoma" charset="0"/>
              </a:rPr>
              <a:t>JavaScript Data</a:t>
            </a:r>
          </a:p>
          <a:p>
            <a:pPr algn="ctr" eaLnBrk="0" hangingPunct="0"/>
            <a:r>
              <a:rPr lang="en-US" sz="1100" b="1" dirty="0">
                <a:solidFill>
                  <a:prstClr val="black"/>
                </a:solidFill>
              </a:rPr>
              <a:t>(e.g., &lt;</a:t>
            </a:r>
            <a:r>
              <a:rPr lang="en-US" sz="1100" b="1" dirty="0">
                <a:solidFill>
                  <a:prstClr val="black"/>
                </a:solidFill>
              </a:rPr>
              <a:t>script</a:t>
            </a:r>
            <a:r>
              <a:rPr lang="en-US" sz="1100" b="1" dirty="0">
                <a:solidFill>
                  <a:prstClr val="black"/>
                </a:solidFill>
              </a:rPr>
              <a:t>&gt;</a:t>
            </a:r>
            <a:br>
              <a:rPr lang="en-US" sz="1100" b="1" dirty="0">
                <a:solidFill>
                  <a:prstClr val="black"/>
                </a:solidFill>
              </a:rPr>
            </a:br>
            <a:r>
              <a:rPr lang="en-US" sz="1100" b="1" dirty="0" err="1">
                <a:solidFill>
                  <a:prstClr val="black"/>
                </a:solidFill>
              </a:rPr>
              <a:t>someFunction</a:t>
            </a:r>
            <a:r>
              <a:rPr lang="en-US" sz="1100" b="1" dirty="0">
                <a:solidFill>
                  <a:prstClr val="black"/>
                </a:solidFill>
              </a:rPr>
              <a:t>(‘</a:t>
            </a:r>
            <a:r>
              <a:rPr lang="en-US" sz="1100" b="1" dirty="0">
                <a:solidFill>
                  <a:srgbClr val="FF0000"/>
                </a:solidFill>
              </a:rPr>
              <a:t>DATA</a:t>
            </a:r>
            <a:r>
              <a:rPr lang="en-US" sz="1100" b="1" dirty="0">
                <a:solidFill>
                  <a:prstClr val="black"/>
                </a:solidFill>
              </a:rPr>
              <a:t>’)&lt;/</a:t>
            </a:r>
            <a:r>
              <a:rPr lang="en-US" sz="1100" b="1" dirty="0">
                <a:solidFill>
                  <a:prstClr val="black"/>
                </a:solidFill>
              </a:rPr>
              <a:t>script&gt; )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600200" y="2384323"/>
            <a:ext cx="2908161" cy="60960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prstClr val="black"/>
                </a:solidFill>
                <a:latin typeface="Tahoma" charset="0"/>
              </a:rPr>
              <a:t>HTML Attribute Values</a:t>
            </a:r>
          </a:p>
          <a:p>
            <a:pPr algn="ctr" eaLnBrk="0" hangingPunct="0"/>
            <a:r>
              <a:rPr lang="en-US" sz="1100" b="1" dirty="0">
                <a:solidFill>
                  <a:prstClr val="black"/>
                </a:solidFill>
              </a:rPr>
              <a:t>(e.g., &lt;input name='</a:t>
            </a:r>
            <a:r>
              <a:rPr lang="en-US" sz="1100" b="1" dirty="0">
                <a:solidFill>
                  <a:srgbClr val="FF0000"/>
                </a:solidFill>
              </a:rPr>
              <a:t>person</a:t>
            </a:r>
            <a:r>
              <a:rPr lang="en-US" sz="1100" b="1" dirty="0">
                <a:solidFill>
                  <a:prstClr val="black"/>
                </a:solidFill>
              </a:rPr>
              <a:t>' type='</a:t>
            </a:r>
            <a:r>
              <a:rPr lang="en-US" sz="1100" b="1" dirty="0">
                <a:solidFill>
                  <a:srgbClr val="FF0000"/>
                </a:solidFill>
              </a:rPr>
              <a:t>TEXT</a:t>
            </a:r>
            <a:r>
              <a:rPr lang="en-US" sz="1100" b="1" dirty="0">
                <a:solidFill>
                  <a:prstClr val="black"/>
                </a:solidFill>
              </a:rPr>
              <a:t>' value='</a:t>
            </a:r>
            <a:r>
              <a:rPr lang="en-US" sz="1100" b="1" dirty="0" err="1">
                <a:solidFill>
                  <a:srgbClr val="FF0000"/>
                </a:solidFill>
              </a:rPr>
              <a:t>defaultValue</a:t>
            </a:r>
            <a:r>
              <a:rPr lang="en-US" sz="1100" b="1" dirty="0">
                <a:solidFill>
                  <a:prstClr val="black"/>
                </a:solidFill>
              </a:rPr>
              <a:t>'&gt; )</a:t>
            </a:r>
            <a:endParaRPr lang="en-US" b="1" dirty="0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961105" y="1664058"/>
            <a:ext cx="2831961" cy="491665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prstClr val="black"/>
                </a:solidFill>
                <a:latin typeface="Tahoma" charset="0"/>
              </a:rPr>
              <a:t>HTML Element Content</a:t>
            </a:r>
          </a:p>
          <a:p>
            <a:pPr algn="ctr" eaLnBrk="0" hangingPunct="0"/>
            <a:r>
              <a:rPr lang="en-US" sz="1100" b="1" dirty="0">
                <a:solidFill>
                  <a:prstClr val="black"/>
                </a:solidFill>
              </a:rPr>
              <a:t>(e.g., &lt;div&gt; </a:t>
            </a:r>
            <a:r>
              <a:rPr lang="en-US" sz="1100" b="1" dirty="0">
                <a:solidFill>
                  <a:srgbClr val="FF0000"/>
                </a:solidFill>
              </a:rPr>
              <a:t>some text to display </a:t>
            </a:r>
            <a:r>
              <a:rPr lang="en-US" sz="1100" b="1" dirty="0">
                <a:solidFill>
                  <a:prstClr val="black"/>
                </a:solidFill>
              </a:rPr>
              <a:t>&lt;/div&gt; )</a:t>
            </a:r>
            <a:endParaRPr lang="en-US" sz="1600" b="1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783308" y="4822723"/>
            <a:ext cx="3102892" cy="614974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prstClr val="black"/>
                </a:solidFill>
                <a:latin typeface="Tahoma" charset="0"/>
              </a:rPr>
              <a:t>URI Attribute Values</a:t>
            </a:r>
          </a:p>
          <a:p>
            <a:pPr algn="ctr" eaLnBrk="0" hangingPunct="0"/>
            <a:r>
              <a:rPr lang="en-US" sz="1100" b="1" dirty="0">
                <a:solidFill>
                  <a:prstClr val="black"/>
                </a:solidFill>
              </a:rPr>
              <a:t>(e.g., &lt;a </a:t>
            </a:r>
            <a:r>
              <a:rPr lang="en-US" sz="1100" b="1" dirty="0" err="1">
                <a:solidFill>
                  <a:prstClr val="black"/>
                </a:solidFill>
              </a:rPr>
              <a:t>href</a:t>
            </a:r>
            <a:r>
              <a:rPr lang="en-US" sz="1100" b="1" dirty="0">
                <a:solidFill>
                  <a:prstClr val="black"/>
                </a:solidFill>
              </a:rPr>
              <a:t>=" http://</a:t>
            </a:r>
            <a:r>
              <a:rPr lang="en-US" sz="1100" b="1" dirty="0">
                <a:solidFill>
                  <a:prstClr val="black"/>
                </a:solidFill>
              </a:rPr>
              <a:t>site.com?search=</a:t>
            </a:r>
            <a:r>
              <a:rPr lang="en-US" sz="1100" b="1" dirty="0">
                <a:solidFill>
                  <a:srgbClr val="FF0000"/>
                </a:solidFill>
              </a:rPr>
              <a:t>DATA</a:t>
            </a:r>
            <a:r>
              <a:rPr lang="en-US" sz="1100" b="1" dirty="0">
                <a:solidFill>
                  <a:prstClr val="black"/>
                </a:solidFill>
              </a:rPr>
              <a:t>" )</a:t>
            </a:r>
            <a:endParaRPr lang="en-US" sz="1600" b="1" dirty="0">
              <a:solidFill>
                <a:prstClr val="black"/>
              </a:solidFill>
              <a:latin typeface="Tahoma" charset="0"/>
            </a:endParaRPr>
          </a:p>
        </p:txBody>
      </p:sp>
      <p:sp>
        <p:nvSpPr>
          <p:cNvPr id="11" name="Line Callout 2 (Border and Accent Bar) 10"/>
          <p:cNvSpPr/>
          <p:nvPr/>
        </p:nvSpPr>
        <p:spPr bwMode="auto">
          <a:xfrm rot="10800000" flipV="1">
            <a:off x="5943600" y="3657600"/>
            <a:ext cx="3107934" cy="553861"/>
          </a:xfrm>
          <a:prstGeom prst="accentBorderCallout2">
            <a:avLst>
              <a:gd name="adj1" fmla="val 71083"/>
              <a:gd name="adj2" fmla="val 102270"/>
              <a:gd name="adj3" fmla="val 70916"/>
              <a:gd name="adj4" fmla="val 111885"/>
              <a:gd name="adj5" fmla="val 129790"/>
              <a:gd name="adj6" fmla="val 142890"/>
            </a:avLst>
          </a:prstGeom>
          <a:solidFill>
            <a:schemeClr val="accent1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Aft>
                <a:spcPts val="300"/>
              </a:spcAft>
              <a:defRPr/>
            </a:pPr>
            <a:r>
              <a:rPr lang="en-US" sz="1200" b="1" dirty="0">
                <a:solidFill>
                  <a:prstClr val="black"/>
                </a:solidFill>
              </a:rPr>
              <a:t>#4: All non-alphanumeric &lt; 256 </a:t>
            </a:r>
            <a:r>
              <a:rPr lang="en-US" sz="1200" b="1" dirty="0">
                <a:solidFill>
                  <a:prstClr val="black"/>
                </a:solidFill>
                <a:sym typeface="Wingdings" pitchFamily="2" charset="2"/>
              </a:rPr>
              <a:t> </a:t>
            </a:r>
            <a:r>
              <a:rPr lang="en-US" sz="1200" b="1" dirty="0">
                <a:solidFill>
                  <a:prstClr val="black"/>
                </a:solidFill>
              </a:rPr>
              <a:t>\HH</a:t>
            </a:r>
          </a:p>
          <a:p>
            <a:pPr algn="ctr" eaLnBrk="0" hangingPunct="0">
              <a:defRPr/>
            </a:pPr>
            <a:r>
              <a:rPr lang="en-US" sz="1200" b="1" dirty="0">
                <a:solidFill>
                  <a:prstClr val="black"/>
                </a:solidFill>
              </a:rPr>
              <a:t>ESAPI: </a:t>
            </a:r>
            <a:r>
              <a:rPr lang="en-US" sz="1200" b="1" dirty="0" err="1">
                <a:solidFill>
                  <a:prstClr val="black"/>
                </a:solidFill>
              </a:rPr>
              <a:t>encodeForCSS</a:t>
            </a:r>
            <a:r>
              <a:rPr lang="en-US" sz="1200" b="1" dirty="0">
                <a:solidFill>
                  <a:prstClr val="black"/>
                </a:solidFill>
              </a:rPr>
              <a:t>()</a:t>
            </a:r>
          </a:p>
        </p:txBody>
      </p:sp>
      <p:sp>
        <p:nvSpPr>
          <p:cNvPr id="12" name="Line Callout 2 (Border and Accent Bar) 11"/>
          <p:cNvSpPr/>
          <p:nvPr/>
        </p:nvSpPr>
        <p:spPr bwMode="auto">
          <a:xfrm rot="10800000" flipV="1">
            <a:off x="5572026" y="2735211"/>
            <a:ext cx="3114773" cy="496896"/>
          </a:xfrm>
          <a:prstGeom prst="accentBorderCallout2">
            <a:avLst>
              <a:gd name="adj1" fmla="val 71083"/>
              <a:gd name="adj2" fmla="val 102270"/>
              <a:gd name="adj3" fmla="val 70916"/>
              <a:gd name="adj4" fmla="val 111885"/>
              <a:gd name="adj5" fmla="val 135850"/>
              <a:gd name="adj6" fmla="val 150696"/>
            </a:avLst>
          </a:prstGeom>
          <a:solidFill>
            <a:schemeClr val="accent1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Aft>
                <a:spcPts val="300"/>
              </a:spcAft>
              <a:defRPr/>
            </a:pPr>
            <a:r>
              <a:rPr lang="en-US" sz="1200" b="1" dirty="0">
                <a:solidFill>
                  <a:prstClr val="black"/>
                </a:solidFill>
              </a:rPr>
              <a:t>#3: All non-alphanumeric &lt; 256 </a:t>
            </a:r>
            <a:r>
              <a:rPr lang="en-US" sz="1200" b="1" dirty="0">
                <a:solidFill>
                  <a:prstClr val="black"/>
                </a:solidFill>
                <a:sym typeface="Wingdings" pitchFamily="2" charset="2"/>
              </a:rPr>
              <a:t> </a:t>
            </a:r>
            <a:r>
              <a:rPr lang="en-US" sz="1200" b="1" dirty="0">
                <a:solidFill>
                  <a:prstClr val="black"/>
                </a:solidFill>
              </a:rPr>
              <a:t>\</a:t>
            </a:r>
            <a:r>
              <a:rPr lang="en-US" sz="1200" b="1" dirty="0" err="1">
                <a:solidFill>
                  <a:prstClr val="black"/>
                </a:solidFill>
              </a:rPr>
              <a:t>xHH</a:t>
            </a:r>
            <a:endParaRPr lang="en-US" sz="1200" b="1" dirty="0">
              <a:solidFill>
                <a:prstClr val="black"/>
              </a:solidFill>
            </a:endParaRPr>
          </a:p>
          <a:p>
            <a:pPr algn="ctr" eaLnBrk="0" hangingPunct="0">
              <a:defRPr/>
            </a:pPr>
            <a:r>
              <a:rPr lang="en-US" sz="1200" b="1" dirty="0">
                <a:solidFill>
                  <a:prstClr val="black"/>
                </a:solidFill>
              </a:rPr>
              <a:t>ESAPI: </a:t>
            </a:r>
            <a:r>
              <a:rPr lang="en-US" sz="1200" b="1" dirty="0" err="1">
                <a:solidFill>
                  <a:prstClr val="black"/>
                </a:solidFill>
              </a:rPr>
              <a:t>encodeForJavaScript</a:t>
            </a:r>
            <a:r>
              <a:rPr lang="en-US" sz="1200" b="1" dirty="0">
                <a:solidFill>
                  <a:prstClr val="black"/>
                </a:solidFill>
              </a:rPr>
              <a:t>()</a:t>
            </a:r>
          </a:p>
        </p:txBody>
      </p:sp>
      <p:sp>
        <p:nvSpPr>
          <p:cNvPr id="13" name="Line Callout 2 (Border and Accent Bar) 12"/>
          <p:cNvSpPr/>
          <p:nvPr/>
        </p:nvSpPr>
        <p:spPr bwMode="auto">
          <a:xfrm rot="10800000" flipV="1">
            <a:off x="5443481" y="1088924"/>
            <a:ext cx="3471918" cy="496896"/>
          </a:xfrm>
          <a:prstGeom prst="accentBorderCallout2">
            <a:avLst>
              <a:gd name="adj1" fmla="val 71083"/>
              <a:gd name="adj2" fmla="val 102270"/>
              <a:gd name="adj3" fmla="val 70916"/>
              <a:gd name="adj4" fmla="val 111885"/>
              <a:gd name="adj5" fmla="val 154750"/>
              <a:gd name="adj6" fmla="val 151981"/>
            </a:avLst>
          </a:prstGeom>
          <a:solidFill>
            <a:schemeClr val="accent1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Aft>
                <a:spcPts val="300"/>
              </a:spcAft>
              <a:defRPr/>
            </a:pPr>
            <a:r>
              <a:rPr lang="en-US" sz="1200" b="1" dirty="0">
                <a:solidFill>
                  <a:prstClr val="black"/>
                </a:solidFill>
              </a:rPr>
              <a:t>#1:  ( &amp;, &lt;, &gt;, " ) </a:t>
            </a:r>
            <a:r>
              <a:rPr lang="en-US" sz="1200" b="1" dirty="0">
                <a:solidFill>
                  <a:prstClr val="black"/>
                </a:solidFill>
                <a:sym typeface="Wingdings" pitchFamily="2" charset="2"/>
              </a:rPr>
              <a:t> </a:t>
            </a:r>
            <a:r>
              <a:rPr lang="en-US" sz="1200" b="1" dirty="0">
                <a:solidFill>
                  <a:prstClr val="black"/>
                </a:solidFill>
              </a:rPr>
              <a:t>&amp;entity;   ( ', / ) </a:t>
            </a:r>
            <a:r>
              <a:rPr lang="en-US" sz="1200" b="1" dirty="0">
                <a:solidFill>
                  <a:prstClr val="black"/>
                </a:solidFill>
                <a:sym typeface="Wingdings" pitchFamily="2" charset="2"/>
              </a:rPr>
              <a:t> </a:t>
            </a:r>
            <a:r>
              <a:rPr lang="en-US" sz="1200" b="1" dirty="0">
                <a:solidFill>
                  <a:prstClr val="black"/>
                </a:solidFill>
              </a:rPr>
              <a:t>&amp;#</a:t>
            </a:r>
            <a:r>
              <a:rPr lang="en-US" sz="1200" b="1" dirty="0" err="1">
                <a:solidFill>
                  <a:prstClr val="black"/>
                </a:solidFill>
              </a:rPr>
              <a:t>xHH</a:t>
            </a:r>
            <a:r>
              <a:rPr lang="en-US" sz="1200" b="1" dirty="0">
                <a:solidFill>
                  <a:prstClr val="black"/>
                </a:solidFill>
              </a:rPr>
              <a:t>;</a:t>
            </a:r>
          </a:p>
          <a:p>
            <a:pPr algn="ctr" eaLnBrk="0" hangingPunct="0">
              <a:defRPr/>
            </a:pPr>
            <a:r>
              <a:rPr lang="en-US" sz="1200" b="1" dirty="0">
                <a:solidFill>
                  <a:prstClr val="black"/>
                </a:solidFill>
              </a:rPr>
              <a:t>ESAPI: </a:t>
            </a:r>
            <a:r>
              <a:rPr lang="en-US" sz="1200" b="1" dirty="0" err="1">
                <a:solidFill>
                  <a:prstClr val="black"/>
                </a:solidFill>
              </a:rPr>
              <a:t>encodeForHTML</a:t>
            </a:r>
            <a:r>
              <a:rPr lang="en-US" sz="1200" b="1" dirty="0">
                <a:solidFill>
                  <a:prstClr val="black"/>
                </a:solidFill>
              </a:rPr>
              <a:t>()</a:t>
            </a:r>
          </a:p>
        </p:txBody>
      </p:sp>
      <p:sp>
        <p:nvSpPr>
          <p:cNvPr id="14" name="Line Callout 2 (Border and Accent Bar) 13"/>
          <p:cNvSpPr/>
          <p:nvPr/>
        </p:nvSpPr>
        <p:spPr bwMode="auto">
          <a:xfrm rot="10800000" flipV="1">
            <a:off x="5791200" y="1850924"/>
            <a:ext cx="3215198" cy="503958"/>
          </a:xfrm>
          <a:prstGeom prst="accentBorderCallout2">
            <a:avLst>
              <a:gd name="adj1" fmla="val 71083"/>
              <a:gd name="adj2" fmla="val 102270"/>
              <a:gd name="adj3" fmla="val 70916"/>
              <a:gd name="adj4" fmla="val 111885"/>
              <a:gd name="adj5" fmla="val 144792"/>
              <a:gd name="adj6" fmla="val 144087"/>
            </a:avLst>
          </a:prstGeom>
          <a:solidFill>
            <a:schemeClr val="accent1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Aft>
                <a:spcPts val="300"/>
              </a:spcAft>
              <a:defRPr/>
            </a:pPr>
            <a:r>
              <a:rPr lang="en-US" sz="1200" b="1" dirty="0">
                <a:solidFill>
                  <a:prstClr val="black"/>
                </a:solidFill>
              </a:rPr>
              <a:t>#2: All non-alphanumeric &lt; 256 </a:t>
            </a:r>
            <a:r>
              <a:rPr lang="en-US" sz="1200" b="1" dirty="0">
                <a:solidFill>
                  <a:prstClr val="black"/>
                </a:solidFill>
                <a:sym typeface="Wingdings" pitchFamily="2" charset="2"/>
              </a:rPr>
              <a:t> </a:t>
            </a:r>
            <a:r>
              <a:rPr lang="en-US" sz="1200" b="1" dirty="0">
                <a:solidFill>
                  <a:prstClr val="black"/>
                </a:solidFill>
              </a:rPr>
              <a:t>&amp;#</a:t>
            </a:r>
            <a:r>
              <a:rPr lang="en-US" sz="1200" b="1" dirty="0" err="1">
                <a:solidFill>
                  <a:prstClr val="black"/>
                </a:solidFill>
              </a:rPr>
              <a:t>xHH</a:t>
            </a:r>
            <a:r>
              <a:rPr lang="en-US" sz="1200" b="1" dirty="0">
                <a:solidFill>
                  <a:prstClr val="black"/>
                </a:solidFill>
              </a:rPr>
              <a:t>;</a:t>
            </a:r>
          </a:p>
          <a:p>
            <a:pPr algn="ctr" eaLnBrk="0" hangingPunct="0">
              <a:defRPr/>
            </a:pPr>
            <a:r>
              <a:rPr lang="en-US" sz="1200" b="1" dirty="0">
                <a:solidFill>
                  <a:prstClr val="black"/>
                </a:solidFill>
              </a:rPr>
              <a:t>ESAPI: </a:t>
            </a:r>
            <a:r>
              <a:rPr lang="en-US" sz="1200" b="1" dirty="0" err="1">
                <a:solidFill>
                  <a:prstClr val="black"/>
                </a:solidFill>
              </a:rPr>
              <a:t>encodeForHTMLAttribute</a:t>
            </a:r>
            <a:r>
              <a:rPr lang="en-US" sz="1200" b="1" dirty="0">
                <a:solidFill>
                  <a:prstClr val="black"/>
                </a:solidFill>
              </a:rPr>
              <a:t>()</a:t>
            </a:r>
          </a:p>
        </p:txBody>
      </p:sp>
      <p:sp>
        <p:nvSpPr>
          <p:cNvPr id="16" name="Line Callout 2 (Border and Accent Bar) 15"/>
          <p:cNvSpPr/>
          <p:nvPr/>
        </p:nvSpPr>
        <p:spPr bwMode="auto">
          <a:xfrm rot="10800000" flipV="1">
            <a:off x="5791200" y="4670323"/>
            <a:ext cx="3124200" cy="496896"/>
          </a:xfrm>
          <a:prstGeom prst="accentBorderCallout2">
            <a:avLst>
              <a:gd name="adj1" fmla="val 71083"/>
              <a:gd name="adj2" fmla="val 102270"/>
              <a:gd name="adj3" fmla="val 70916"/>
              <a:gd name="adj4" fmla="val 111885"/>
              <a:gd name="adj5" fmla="val 69299"/>
              <a:gd name="adj6" fmla="val 167271"/>
            </a:avLst>
          </a:prstGeom>
          <a:solidFill>
            <a:schemeClr val="accent1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>
              <a:spcAft>
                <a:spcPts val="300"/>
              </a:spcAft>
              <a:defRPr/>
            </a:pPr>
            <a:r>
              <a:rPr lang="en-US" sz="1200" b="1" dirty="0">
                <a:solidFill>
                  <a:prstClr val="black"/>
                </a:solidFill>
              </a:rPr>
              <a:t>#5: All non-alphanumeric &lt; 256 </a:t>
            </a:r>
            <a:r>
              <a:rPr lang="en-US" sz="1200" b="1" dirty="0">
                <a:solidFill>
                  <a:prstClr val="black"/>
                </a:solidFill>
                <a:sym typeface="Wingdings" pitchFamily="2" charset="2"/>
              </a:rPr>
              <a:t> </a:t>
            </a:r>
            <a:r>
              <a:rPr lang="en-US" sz="1200" b="1" dirty="0">
                <a:solidFill>
                  <a:prstClr val="black"/>
                </a:solidFill>
              </a:rPr>
              <a:t>%HH</a:t>
            </a:r>
          </a:p>
          <a:p>
            <a:pPr algn="ctr" eaLnBrk="0" hangingPunct="0">
              <a:defRPr/>
            </a:pPr>
            <a:r>
              <a:rPr lang="en-US" sz="1200" b="1" dirty="0">
                <a:solidFill>
                  <a:prstClr val="black"/>
                </a:solidFill>
              </a:rPr>
              <a:t>ESAPI: </a:t>
            </a:r>
            <a:r>
              <a:rPr lang="en-US" sz="1200" b="1" dirty="0" err="1">
                <a:solidFill>
                  <a:prstClr val="black"/>
                </a:solidFill>
              </a:rPr>
              <a:t>encodeForURL</a:t>
            </a:r>
            <a:r>
              <a:rPr lang="en-US" sz="1200" b="1" dirty="0">
                <a:solidFill>
                  <a:prstClr val="black"/>
                </a:solidFill>
              </a:rPr>
              <a:t>()</a:t>
            </a:r>
            <a:endParaRPr lang="en-US" sz="1200" b="1" dirty="0">
              <a:solidFill>
                <a:prstClr val="black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2400" y="5733854"/>
            <a:ext cx="89154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prstClr val="black"/>
                </a:solidFill>
              </a:rPr>
              <a:t>ALL other contexts CANNOT include </a:t>
            </a:r>
            <a:r>
              <a:rPr lang="en-US" sz="2000" b="1" dirty="0" err="1">
                <a:solidFill>
                  <a:prstClr val="black"/>
                </a:solidFill>
              </a:rPr>
              <a:t>Untrusted</a:t>
            </a:r>
            <a:r>
              <a:rPr lang="en-US" sz="2000" b="1" dirty="0">
                <a:solidFill>
                  <a:prstClr val="black"/>
                </a:solidFill>
              </a:rPr>
              <a:t> Data</a:t>
            </a:r>
          </a:p>
          <a:p>
            <a:r>
              <a:rPr lang="en-US" b="1" dirty="0">
                <a:solidFill>
                  <a:prstClr val="black"/>
                </a:solidFill>
              </a:rPr>
              <a:t>Recommendation: Only allow #1 and #2 and disallow all others</a:t>
            </a:r>
            <a:endParaRPr lang="en-US" sz="1100" b="1" dirty="0">
              <a:solidFill>
                <a:prstClr val="black"/>
              </a:solidFill>
            </a:endParaRPr>
          </a:p>
          <a:p>
            <a:endParaRPr lang="en-US" sz="700" b="1" dirty="0">
              <a:solidFill>
                <a:prstClr val="black"/>
              </a:solidFill>
            </a:endParaRPr>
          </a:p>
          <a:p>
            <a:r>
              <a:rPr lang="en-US" b="1" dirty="0">
                <a:solidFill>
                  <a:prstClr val="black"/>
                </a:solidFill>
              </a:rPr>
              <a:t>See:  </a:t>
            </a:r>
            <a:r>
              <a:rPr lang="en-US" b="1" dirty="0">
                <a:solidFill>
                  <a:prstClr val="black"/>
                </a:solidFill>
                <a:hlinkClick r:id="rId5"/>
              </a:rPr>
              <a:t>www.owasp.org/index.php/XSS_(Cross_Site_Scripting)_Prevention_Cheat_Sheet</a:t>
            </a:r>
            <a:endParaRPr lang="en-US" b="1" dirty="0">
              <a:solidFill>
                <a:prstClr val="black"/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3A299-4B70-44C0-9573-A40A0A56C89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7143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Fixing XSS</a:t>
            </a:r>
            <a:endParaRPr lang="en-US" dirty="0"/>
          </a:p>
        </p:txBody>
      </p:sp>
      <p:pic>
        <p:nvPicPr>
          <p:cNvPr id="4" name="Fixing-XSS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2325" y="2324100"/>
            <a:ext cx="4678363" cy="3508375"/>
          </a:xfrm>
        </p:spPr>
      </p:pic>
    </p:spTree>
    <p:extLst>
      <p:ext uri="{BB962C8B-B14F-4D97-AF65-F5344CB8AC3E}">
        <p14:creationId xmlns:p14="http://schemas.microsoft.com/office/powerpoint/2010/main" val="96342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Fixing XSS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Using OWASP </a:t>
            </a:r>
            <a:r>
              <a:rPr lang="en-GB" dirty="0" err="1" smtClean="0"/>
              <a:t>Esapi</a:t>
            </a:r>
            <a:endParaRPr lang="en-GB" dirty="0" smtClean="0"/>
          </a:p>
          <a:p>
            <a:pPr lvl="1"/>
            <a:r>
              <a:rPr lang="en-GB" dirty="0" smtClean="0"/>
              <a:t>Update POM</a:t>
            </a:r>
          </a:p>
          <a:p>
            <a:pPr lvl="1"/>
            <a:r>
              <a:rPr lang="en-US" dirty="0"/>
              <a:t>&lt;dependency&gt;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 err="1"/>
              <a:t>groupId</a:t>
            </a:r>
            <a:r>
              <a:rPr lang="en-US" dirty="0"/>
              <a:t>&gt;</a:t>
            </a:r>
            <a:r>
              <a:rPr lang="en-US" dirty="0" err="1"/>
              <a:t>org.owasp.esapi</a:t>
            </a:r>
            <a:r>
              <a:rPr lang="en-US" dirty="0"/>
              <a:t>&lt;/</a:t>
            </a:r>
            <a:r>
              <a:rPr lang="en-US" dirty="0" err="1"/>
              <a:t>groupId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 err="1"/>
              <a:t>artifactId</a:t>
            </a:r>
            <a:r>
              <a:rPr lang="en-US" dirty="0"/>
              <a:t>&gt;</a:t>
            </a:r>
            <a:r>
              <a:rPr lang="en-US" dirty="0" err="1"/>
              <a:t>esapi</a:t>
            </a:r>
            <a:r>
              <a:rPr lang="en-US" dirty="0"/>
              <a:t>&lt;/</a:t>
            </a:r>
            <a:r>
              <a:rPr lang="en-US" dirty="0" err="1"/>
              <a:t>artifactId</a:t>
            </a:r>
            <a:r>
              <a:rPr lang="en-US" dirty="0"/>
              <a:t>&gt;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version&gt;2.1.0&lt;/version&gt;</a:t>
            </a:r>
          </a:p>
          <a:p>
            <a:pPr lvl="1"/>
            <a:r>
              <a:rPr lang="en-US" dirty="0"/>
              <a:t>&lt;/dependency&gt;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302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Fixing XSS --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323652"/>
            <a:ext cx="7620000" cy="3508977"/>
          </a:xfrm>
        </p:spPr>
        <p:txBody>
          <a:bodyPr/>
          <a:lstStyle/>
          <a:p>
            <a:r>
              <a:rPr lang="en-GB" dirty="0" smtClean="0"/>
              <a:t>In the application</a:t>
            </a:r>
          </a:p>
          <a:p>
            <a:r>
              <a:rPr lang="en-US" dirty="0"/>
              <a:t>&lt;%@ page import="</a:t>
            </a:r>
            <a:r>
              <a:rPr lang="en-US" dirty="0" err="1"/>
              <a:t>org.owasp.esapi.ESAPI</a:t>
            </a:r>
            <a:r>
              <a:rPr lang="en-US" dirty="0"/>
              <a:t>" </a:t>
            </a:r>
            <a:r>
              <a:rPr lang="en-US" dirty="0" smtClean="0"/>
              <a:t>%&gt;</a:t>
            </a:r>
          </a:p>
          <a:p>
            <a:r>
              <a:rPr lang="en-US" dirty="0"/>
              <a:t>&lt;%=</a:t>
            </a:r>
            <a:r>
              <a:rPr lang="en-US" dirty="0" err="1"/>
              <a:t>ESAPI.encoder</a:t>
            </a:r>
            <a:r>
              <a:rPr lang="en-US" dirty="0"/>
              <a:t>().</a:t>
            </a:r>
            <a:r>
              <a:rPr lang="en-US" dirty="0" err="1"/>
              <a:t>encodeForHTML</a:t>
            </a:r>
            <a:r>
              <a:rPr lang="en-US" dirty="0"/>
              <a:t>(</a:t>
            </a:r>
            <a:r>
              <a:rPr lang="en-US" dirty="0" err="1"/>
              <a:t>printComment</a:t>
            </a:r>
            <a:r>
              <a:rPr lang="en-US" dirty="0" smtClean="0"/>
              <a:t>)%&gt;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61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Warmup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1595" y="2362200"/>
            <a:ext cx="4878805" cy="3640340"/>
          </a:xfrm>
        </p:spPr>
      </p:pic>
    </p:spTree>
    <p:extLst>
      <p:ext uri="{BB962C8B-B14F-4D97-AF65-F5344CB8AC3E}">
        <p14:creationId xmlns:p14="http://schemas.microsoft.com/office/powerpoint/2010/main" val="188715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Fixing XSS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ESAPI</a:t>
            </a:r>
          </a:p>
          <a:p>
            <a:r>
              <a:rPr lang="en-GB" dirty="0" smtClean="0"/>
              <a:t>Must have an </a:t>
            </a:r>
            <a:r>
              <a:rPr lang="en-GB" dirty="0" err="1" smtClean="0"/>
              <a:t>ESAPI.properties</a:t>
            </a:r>
            <a:r>
              <a:rPr lang="en-GB" dirty="0" smtClean="0"/>
              <a:t> file</a:t>
            </a:r>
          </a:p>
          <a:p>
            <a:r>
              <a:rPr lang="en-GB" dirty="0" smtClean="0"/>
              <a:t>Location is by default outside of </a:t>
            </a:r>
            <a:r>
              <a:rPr lang="en-GB" dirty="0" err="1" smtClean="0"/>
              <a:t>wepapp</a:t>
            </a:r>
            <a:endParaRPr lang="en-GB" dirty="0" smtClean="0"/>
          </a:p>
          <a:p>
            <a:pPr lvl="1"/>
            <a:r>
              <a:rPr lang="en-GB" dirty="0" smtClean="0"/>
              <a:t>C:\Users\Me\esapi\ESAPI.properties</a:t>
            </a:r>
            <a:endParaRPr lang="en-GB" dirty="0"/>
          </a:p>
          <a:p>
            <a:r>
              <a:rPr lang="en-US" dirty="0"/>
              <a:t>https://owasp-esapi-java.googlecode.com/svn/trunk/configuration/esapi/ESAPI.properties</a:t>
            </a:r>
          </a:p>
        </p:txBody>
      </p:sp>
    </p:spTree>
    <p:extLst>
      <p:ext uri="{BB962C8B-B14F-4D97-AF65-F5344CB8AC3E}">
        <p14:creationId xmlns:p14="http://schemas.microsoft.com/office/powerpoint/2010/main" val="3467939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Whitelisting:  What type of white list could be used for cat’s name?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338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https://google-gruyere.appspot.com/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234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www.youtube.com/watch?v=WifMAzjg-uY&amp;list=PLN4xLdCXjOvTS0jXafcllAkYZy9IurxQ4</a:t>
            </a:r>
            <a:endParaRPr lang="en-US" dirty="0" smtClean="0"/>
          </a:p>
          <a:p>
            <a:endParaRPr lang="en-GB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github.com/securitymagick/CAS-tutorials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16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Fixing Authentication</a:t>
            </a:r>
            <a:endParaRPr lang="en-US" dirty="0"/>
          </a:p>
        </p:txBody>
      </p:sp>
      <p:pic>
        <p:nvPicPr>
          <p:cNvPr id="4" name="authFixes-1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2325" y="2324100"/>
            <a:ext cx="4678363" cy="3508375"/>
          </a:xfrm>
        </p:spPr>
      </p:pic>
    </p:spTree>
    <p:extLst>
      <p:ext uri="{BB962C8B-B14F-4D97-AF65-F5344CB8AC3E}">
        <p14:creationId xmlns:p14="http://schemas.microsoft.com/office/powerpoint/2010/main" val="306837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877336"/>
          </a:xfrm>
        </p:spPr>
        <p:txBody>
          <a:bodyPr/>
          <a:lstStyle/>
          <a:p>
            <a:r>
              <a:rPr lang="en-GB" dirty="0" smtClean="0"/>
              <a:t>Fixing Authentication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99" y="1824919"/>
            <a:ext cx="3779417" cy="4728281"/>
          </a:xfrm>
        </p:spPr>
      </p:pic>
    </p:spTree>
    <p:extLst>
      <p:ext uri="{BB962C8B-B14F-4D97-AF65-F5344CB8AC3E}">
        <p14:creationId xmlns:p14="http://schemas.microsoft.com/office/powerpoint/2010/main" val="322508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SecureRandom</a:t>
            </a:r>
            <a:r>
              <a:rPr lang="en-GB" dirty="0" smtClean="0"/>
              <a:t> for Tokens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&lt;%@ page import ="</a:t>
            </a:r>
            <a:r>
              <a:rPr lang="en-US" dirty="0" err="1"/>
              <a:t>java.security</a:t>
            </a:r>
            <a:r>
              <a:rPr lang="en-US" dirty="0"/>
              <a:t>.*" </a:t>
            </a:r>
            <a:r>
              <a:rPr lang="en-US" dirty="0" smtClean="0"/>
              <a:t>%&gt;</a:t>
            </a:r>
          </a:p>
          <a:p>
            <a:r>
              <a:rPr lang="en-US" dirty="0" err="1"/>
              <a:t>SecureRandom</a:t>
            </a:r>
            <a:r>
              <a:rPr lang="en-US" dirty="0"/>
              <a:t> random = </a:t>
            </a:r>
            <a:r>
              <a:rPr lang="en-US" dirty="0" smtClean="0"/>
              <a:t>new </a:t>
            </a:r>
            <a:r>
              <a:rPr lang="en-US" dirty="0" err="1" smtClean="0"/>
              <a:t>SecureRandom</a:t>
            </a:r>
            <a:r>
              <a:rPr lang="en-US" dirty="0" smtClean="0"/>
              <a:t>();</a:t>
            </a:r>
          </a:p>
          <a:p>
            <a:r>
              <a:rPr lang="en-US" dirty="0"/>
              <a:t>Integer </a:t>
            </a:r>
            <a:r>
              <a:rPr lang="en-US" dirty="0" err="1"/>
              <a:t>randInt</a:t>
            </a:r>
            <a:r>
              <a:rPr lang="en-US" dirty="0"/>
              <a:t> = </a:t>
            </a:r>
            <a:r>
              <a:rPr lang="en-US" dirty="0" err="1" smtClean="0"/>
              <a:t>random.nextInt</a:t>
            </a:r>
            <a:r>
              <a:rPr lang="en-US" dirty="0" smtClean="0"/>
              <a:t>(max);</a:t>
            </a:r>
          </a:p>
          <a:p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257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What’s Wrong with Random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 smtClean="0"/>
              <a:t>Deterministic output based on time </a:t>
            </a:r>
          </a:p>
          <a:p>
            <a:pPr lvl="1"/>
            <a:r>
              <a:rPr lang="en-GB" dirty="0" smtClean="0"/>
              <a:t>So the token generated with Random can be guessed</a:t>
            </a:r>
            <a:endParaRPr lang="en-US" dirty="0" smtClean="0"/>
          </a:p>
          <a:p>
            <a:r>
              <a:rPr lang="en-GB" dirty="0">
                <a:hlinkClick r:id="rId2"/>
              </a:rPr>
              <a:t>http://</a:t>
            </a:r>
            <a:r>
              <a:rPr lang="en-GB" dirty="0" smtClean="0">
                <a:hlinkClick r:id="rId2"/>
              </a:rPr>
              <a:t>docs.oracle.com/javase/7/docs/api/java/util/Random.html</a:t>
            </a:r>
            <a:endParaRPr lang="en-GB" dirty="0" smtClean="0"/>
          </a:p>
          <a:p>
            <a:pPr lvl="1"/>
            <a:r>
              <a:rPr lang="en-US" dirty="0"/>
              <a:t>Instances of </a:t>
            </a:r>
            <a:r>
              <a:rPr lang="en-US" dirty="0" err="1"/>
              <a:t>java.util.Random</a:t>
            </a:r>
            <a:r>
              <a:rPr lang="en-US" dirty="0"/>
              <a:t> are not cryptographically secure. Consider instead using </a:t>
            </a:r>
            <a:r>
              <a:rPr lang="en-US" dirty="0" err="1">
                <a:hlinkClick r:id="rId3" tooltip="class in java.security"/>
              </a:rPr>
              <a:t>SecureRandom</a:t>
            </a:r>
            <a:r>
              <a:rPr lang="en-US" dirty="0"/>
              <a:t> to get a cryptographically secure pseudo-random number generator for use by security-sensitive applications.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043583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Fixing Hashed Password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23652"/>
            <a:ext cx="8153400" cy="3508977"/>
          </a:xfrm>
        </p:spPr>
        <p:txBody>
          <a:bodyPr/>
          <a:lstStyle/>
          <a:p>
            <a:r>
              <a:rPr lang="en-GB" dirty="0" smtClean="0"/>
              <a:t>CAS</a:t>
            </a:r>
          </a:p>
          <a:p>
            <a:pPr lvl="1"/>
            <a:r>
              <a:rPr lang="en-GB" dirty="0" smtClean="0"/>
              <a:t>Update password encoder</a:t>
            </a:r>
          </a:p>
          <a:p>
            <a:pPr lvl="1"/>
            <a:r>
              <a:rPr lang="en-US" sz="1800" b="1" dirty="0"/>
              <a:t>&lt;bean</a:t>
            </a:r>
            <a:r>
              <a:rPr lang="en-US" sz="1800" dirty="0"/>
              <a:t> </a:t>
            </a:r>
            <a:r>
              <a:rPr lang="en-US" sz="1800" dirty="0"/>
              <a:t>id="</a:t>
            </a:r>
            <a:r>
              <a:rPr lang="en-US" sz="1800" dirty="0" err="1"/>
              <a:t>passwordEncoder</a:t>
            </a:r>
            <a:r>
              <a:rPr lang="en-US" sz="1800" dirty="0"/>
              <a:t>"</a:t>
            </a:r>
            <a:r>
              <a:rPr lang="en-US" sz="1800" dirty="0"/>
              <a:t> </a:t>
            </a:r>
            <a:r>
              <a:rPr lang="en-US" sz="1800" dirty="0"/>
              <a:t>class="</a:t>
            </a:r>
            <a:r>
              <a:rPr lang="en-US" sz="1800" dirty="0" err="1"/>
              <a:t>org.jasig.cas.authentication.handler.DefaultPasswordEncoder</a:t>
            </a:r>
            <a:r>
              <a:rPr lang="en-US" sz="1800" dirty="0"/>
              <a:t>"</a:t>
            </a:r>
            <a:r>
              <a:rPr lang="en-US" sz="1800" dirty="0"/>
              <a:t> </a:t>
            </a:r>
            <a:r>
              <a:rPr lang="en-US" sz="1800" b="1" dirty="0"/>
              <a:t>c:encodingAlgorithm="</a:t>
            </a:r>
            <a:r>
              <a:rPr lang="en-US" sz="1800" b="1" dirty="0" smtClean="0"/>
              <a:t>SHA-256" </a:t>
            </a:r>
            <a:r>
              <a:rPr lang="en-US" sz="1800" dirty="0"/>
              <a:t>p:characterEncoding="UTF-8"</a:t>
            </a:r>
            <a:r>
              <a:rPr lang="en-US" sz="1800" dirty="0"/>
              <a:t> </a:t>
            </a:r>
            <a:r>
              <a:rPr lang="en-US" sz="1800" b="1" dirty="0"/>
              <a:t>/&gt;</a:t>
            </a:r>
            <a:endParaRPr lang="en-GB" sz="1800" dirty="0" smtClean="0"/>
          </a:p>
          <a:p>
            <a:pPr lvl="1"/>
            <a:r>
              <a:rPr lang="en-US" dirty="0" smtClean="0"/>
              <a:t>Use any encoding algorithm in</a:t>
            </a:r>
          </a:p>
          <a:p>
            <a:pPr lvl="2"/>
            <a:r>
              <a:rPr lang="en-US" dirty="0" err="1" smtClean="0"/>
              <a:t>java.security.MessageDigest</a:t>
            </a:r>
            <a:r>
              <a:rPr lang="en-US" dirty="0"/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586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Fixing Hashed Password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323652"/>
            <a:ext cx="7924800" cy="4077148"/>
          </a:xfrm>
        </p:spPr>
        <p:txBody>
          <a:bodyPr>
            <a:normAutofit/>
          </a:bodyPr>
          <a:lstStyle/>
          <a:p>
            <a:r>
              <a:rPr lang="en-GB" dirty="0" smtClean="0"/>
              <a:t>Application</a:t>
            </a:r>
          </a:p>
          <a:p>
            <a:r>
              <a:rPr lang="en-GB" dirty="0" smtClean="0"/>
              <a:t>Make the registration hash the password before storing with</a:t>
            </a:r>
          </a:p>
          <a:p>
            <a:pPr lvl="1"/>
            <a:r>
              <a:rPr lang="en-GB" dirty="0"/>
              <a:t>import </a:t>
            </a:r>
            <a:r>
              <a:rPr lang="en-GB" dirty="0" err="1"/>
              <a:t>org.jasig.cas.authentication.handler.DefaultPasswordEncoder</a:t>
            </a:r>
            <a:r>
              <a:rPr lang="en-GB" dirty="0" smtClean="0"/>
              <a:t>;</a:t>
            </a:r>
          </a:p>
          <a:p>
            <a:pPr lvl="1"/>
            <a:r>
              <a:rPr lang="en-GB" dirty="0" err="1"/>
              <a:t>DefaultPasswordEncoder</a:t>
            </a:r>
            <a:r>
              <a:rPr lang="en-GB" dirty="0"/>
              <a:t> encoder = new </a:t>
            </a:r>
            <a:r>
              <a:rPr lang="en-GB" dirty="0" err="1"/>
              <a:t>DefaultPasswordEncoder</a:t>
            </a:r>
            <a:r>
              <a:rPr lang="en-GB" dirty="0"/>
              <a:t>("SHA-256");</a:t>
            </a:r>
          </a:p>
          <a:p>
            <a:pPr lvl="1"/>
            <a:r>
              <a:rPr lang="en-GB" dirty="0" smtClean="0"/>
              <a:t>String </a:t>
            </a:r>
            <a:r>
              <a:rPr lang="en-GB" dirty="0"/>
              <a:t>result = </a:t>
            </a:r>
            <a:r>
              <a:rPr lang="en-GB" dirty="0" err="1" smtClean="0"/>
              <a:t>encoder.encode</a:t>
            </a:r>
            <a:r>
              <a:rPr lang="en-GB" dirty="0" smtClean="0"/>
              <a:t>(pass);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844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Authentication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Left fixing  security questions</a:t>
            </a:r>
            <a:r>
              <a:rPr lang="en-US" dirty="0" smtClean="0"/>
              <a:t> as an exercise 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52822234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1/13/2009" val="LastModified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MPTYTAG" val="EmptyTag"/>
  <p:tag name="11/13/2009" val="LastModified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1/13/2009" val="LastModified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2DAY" val="INCLUDE"/>
  <p:tag name="11/06/2009" val="LastModified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144</TotalTime>
  <Words>648</Words>
  <Application>Microsoft Office PowerPoint</Application>
  <PresentationFormat>On-screen Show (4:3)</PresentationFormat>
  <Paragraphs>135</Paragraphs>
  <Slides>23</Slides>
  <Notes>3</Notes>
  <HiddenSlides>0</HiddenSlides>
  <MMClips>5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Austin</vt:lpstr>
      <vt:lpstr>Office Theme</vt:lpstr>
      <vt:lpstr>1_Office Theme</vt:lpstr>
      <vt:lpstr>2_Office Theme</vt:lpstr>
      <vt:lpstr>3_Office Theme</vt:lpstr>
      <vt:lpstr>Security Lunch and Learn 3</vt:lpstr>
      <vt:lpstr>Warmup</vt:lpstr>
      <vt:lpstr>Fixing Authentication</vt:lpstr>
      <vt:lpstr>Fixing Authentication</vt:lpstr>
      <vt:lpstr>SecureRandom for Tokens</vt:lpstr>
      <vt:lpstr>What’s Wrong with Random</vt:lpstr>
      <vt:lpstr>Fixing Hashed Password</vt:lpstr>
      <vt:lpstr>Fixing Hashed Password</vt:lpstr>
      <vt:lpstr>Other Authentication </vt:lpstr>
      <vt:lpstr>New Features</vt:lpstr>
      <vt:lpstr>2013-A3 –  Cross-Site Scripting (XSS)</vt:lpstr>
      <vt:lpstr>Cross-Site Scripting Illustrated</vt:lpstr>
      <vt:lpstr>Basic XSS Demo</vt:lpstr>
      <vt:lpstr>XSS Gain Privleges</vt:lpstr>
      <vt:lpstr>Avoiding XSS Flaws</vt:lpstr>
      <vt:lpstr>Safe Escaping Schemes in Various HTML Execution Contexts</vt:lpstr>
      <vt:lpstr>Fixing XSS</vt:lpstr>
      <vt:lpstr>Fixing XSS</vt:lpstr>
      <vt:lpstr>Fixing XSS -- continued</vt:lpstr>
      <vt:lpstr>Fixing XSS</vt:lpstr>
      <vt:lpstr>Whitelisting:  What type of white list could be used for cat’s name?</vt:lpstr>
      <vt:lpstr>https://google-gruyere.appspot.com/</vt:lpstr>
      <vt:lpstr>Links</vt:lpstr>
    </vt:vector>
  </TitlesOfParts>
  <Company>The General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Lunch and Learn 3</dc:title>
  <dc:creator>pgac</dc:creator>
  <cp:lastModifiedBy>pgac</cp:lastModifiedBy>
  <cp:revision>10</cp:revision>
  <dcterms:created xsi:type="dcterms:W3CDTF">2015-10-19T12:58:48Z</dcterms:created>
  <dcterms:modified xsi:type="dcterms:W3CDTF">2015-10-19T15:23:09Z</dcterms:modified>
</cp:coreProperties>
</file>

<file path=docProps/thumbnail.jpeg>
</file>